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82"/>
  </p:notesMasterIdLst>
  <p:sldIdLst>
    <p:sldId id="256" r:id="rId4"/>
    <p:sldId id="428" r:id="rId5"/>
    <p:sldId id="335" r:id="rId6"/>
    <p:sldId id="340" r:id="rId7"/>
    <p:sldId id="338" r:id="rId8"/>
    <p:sldId id="430" r:id="rId9"/>
    <p:sldId id="429" r:id="rId10"/>
    <p:sldId id="341" r:id="rId11"/>
    <p:sldId id="438" r:id="rId12"/>
    <p:sldId id="440" r:id="rId13"/>
    <p:sldId id="439" r:id="rId14"/>
    <p:sldId id="389" r:id="rId15"/>
    <p:sldId id="391" r:id="rId16"/>
    <p:sldId id="393" r:id="rId17"/>
    <p:sldId id="392" r:id="rId18"/>
    <p:sldId id="394" r:id="rId19"/>
    <p:sldId id="342" r:id="rId20"/>
    <p:sldId id="396" r:id="rId21"/>
    <p:sldId id="397" r:id="rId22"/>
    <p:sldId id="431" r:id="rId23"/>
    <p:sldId id="433" r:id="rId24"/>
    <p:sldId id="432" r:id="rId25"/>
    <p:sldId id="343" r:id="rId26"/>
    <p:sldId id="345" r:id="rId27"/>
    <p:sldId id="346" r:id="rId28"/>
    <p:sldId id="349" r:id="rId29"/>
    <p:sldId id="348" r:id="rId30"/>
    <p:sldId id="347" r:id="rId31"/>
    <p:sldId id="435" r:id="rId32"/>
    <p:sldId id="436" r:id="rId33"/>
    <p:sldId id="437" r:id="rId34"/>
    <p:sldId id="350" r:id="rId35"/>
    <p:sldId id="351" r:id="rId36"/>
    <p:sldId id="353" r:id="rId37"/>
    <p:sldId id="354" r:id="rId38"/>
    <p:sldId id="359" r:id="rId39"/>
    <p:sldId id="360" r:id="rId40"/>
    <p:sldId id="361" r:id="rId41"/>
    <p:sldId id="362" r:id="rId42"/>
    <p:sldId id="355" r:id="rId43"/>
    <p:sldId id="363" r:id="rId44"/>
    <p:sldId id="444" r:id="rId45"/>
    <p:sldId id="442" r:id="rId46"/>
    <p:sldId id="364" r:id="rId47"/>
    <p:sldId id="366" r:id="rId48"/>
    <p:sldId id="367" r:id="rId49"/>
    <p:sldId id="368" r:id="rId50"/>
    <p:sldId id="369" r:id="rId51"/>
    <p:sldId id="356" r:id="rId52"/>
    <p:sldId id="370" r:id="rId53"/>
    <p:sldId id="371" r:id="rId54"/>
    <p:sldId id="443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441" r:id="rId67"/>
    <p:sldId id="357" r:id="rId68"/>
    <p:sldId id="384" r:id="rId69"/>
    <p:sldId id="385" r:id="rId70"/>
    <p:sldId id="386" r:id="rId71"/>
    <p:sldId id="387" r:id="rId72"/>
    <p:sldId id="358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F75BF"/>
    <a:srgbClr val="FF2F92"/>
    <a:srgbClr val="1F753F"/>
    <a:srgbClr val="EA8999"/>
    <a:srgbClr val="D9D9D9"/>
    <a:srgbClr val="727272"/>
    <a:srgbClr val="1F7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DAE76-485C-4D1B-8930-3143094C58E0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67D97-BA1A-425E-8850-919C8768F5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4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02D51-D78A-4FF9-84B4-E5A14392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324E0A-704A-4189-964A-EF8580D55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2A483-7F31-4B77-9E6B-8161A1A7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AA53E-B66C-4064-8270-303FBBDC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C7C17-16F4-4B29-936A-88365FFB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1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5191A-745E-4D34-8B7F-450EF8C8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5BB36D-68C7-4482-87CA-02556E56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7BE56-9F08-4DF0-9522-1E92D704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30C09-802C-47AB-8B2A-39A0D60C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CC1543-E50B-4134-9A12-D0DE08E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69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8FA9BD-B3CD-4DE3-A478-9393BB426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0799D4-CB5F-4A50-94F9-D396FE17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3739E-D0D2-449D-8163-74DC15E1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E03D1-837E-49FF-8D01-0BBEBF15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74F2F-2CF3-4AE4-B0CF-C981339B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468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95652-3A08-4A2B-B1BE-89EE41F7C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2DDE01-25CE-43D1-817A-F9B9DB561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9167A-57F2-4952-B30A-7D1DA774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BEE04-36C4-42EB-8275-C07B81A2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EE603D-8D2E-4D2A-9A49-442973E4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6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06E6E-D2AF-4B98-A724-90B9CDFD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5C3FC5-2A40-47C5-BFEF-9977176D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10CC6-58BB-4031-A599-0B62D71D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A32D5-77A6-4FEB-904A-86FE4F66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EDD4C-B95C-41E8-9E5B-AB40E493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228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B6FFC-0D8C-4706-8CEF-CA51BDAB5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34AFF7-3823-46FB-841B-8798AE4E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B0F80-0E3A-4D67-80C8-86B72BAE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E112F1-00C0-4DC8-8450-9C3558F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E2F61-77D1-426A-ADBD-EE779125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8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182C3-BB0B-4AD3-9C12-8C4B6A81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CAF450-648E-4ED4-942F-7B9BFB17C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017813-860F-475E-A9EB-5343EF3A8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61C25B-A020-41A0-8D26-23F04574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F492DE-96C2-4A00-A7FA-850B0C8D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C876FA-0A37-4745-A7CE-FB2EB4FE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7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2B338-062B-4597-A558-15F4F6BF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4C9BAC-20EA-42C6-A6A5-611F87E68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A671BC-0AE6-4F5A-A595-6A44962F8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9BA39F-8900-4279-99E7-B2BE68ABA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CB023C-954A-44A2-B5FB-634ECF8BB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844D36-BCDE-424F-B45C-A6BF08A4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ADF7D1-FF44-4ACF-94BE-5497A116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6F38576-7252-4B2B-9A7F-BA4E54458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57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1BD82-4AA7-45BB-B426-C65FACF6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413FE7-82C1-4A71-9AB4-75A0531A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9CF3B6-1694-4B06-9E94-CC5A6635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BA317-1D24-48D6-B757-34A7FEF2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65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34A6A-5F10-4613-B72D-C5215468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0FA560-01B7-4415-BF3E-A9593B31C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FC8438-9BCF-4252-857A-80D82261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63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94760-8101-43F2-ABE2-2DC3E1E9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4E408-B7DC-4C69-96DE-F02707D32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76B28D-53A5-4762-82BB-27705E7A7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59B439-1CDB-47C4-BCAF-5A9E1172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E00C1F-931F-4902-ACD3-BC37521D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DC5874-1784-41EF-857D-4B148079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24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4AF44-59FF-4A95-8E3F-96088F03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3A146-C37E-453A-B0FF-18F89F03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B3E3A-A107-47A7-9B29-686C6AA9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685CD-FBA6-4428-BC1F-78ADA89A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608A9-19FA-4D56-8AB1-25FEA4BF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664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D9293-7208-48BF-B1E2-D5428EDF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407A68-915E-4677-9E5A-A114E44E9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75864C-A95D-4653-90D2-1DD4EA639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160EDB-D6A5-47E8-A63A-151D1317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D3AC84-63FD-46DB-96EC-D079B6B4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58C37-BBC0-4490-920C-D05580DD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970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892A0-BC7C-4E05-B454-30732CD6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C83C61-54F2-467B-B87B-6E2EFFE09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01729C-E06F-453B-84B4-A17B3BD4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FB752C-33A6-4CCB-B2AF-07101CA7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F043B-657D-4B98-95D9-EC2F798C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34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CB80BC-40FD-4B6F-92E2-7BDA2E81B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14CA24E-7E0B-4C6A-9D7E-92266BE5E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8B2668-8329-44B3-9A5D-BD2C8260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E0CF08-874D-4D34-BE36-13F7CE93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BEB93-EF6A-40CD-A94D-686CCC08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529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02D51-D78A-4FF9-84B4-E5A143920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324E0A-704A-4189-964A-EF8580D55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2A483-7F31-4B77-9E6B-8161A1A7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AA53E-B66C-4064-8270-303FBBDC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C7C17-16F4-4B29-936A-88365FFB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38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4AF44-59FF-4A95-8E3F-96088F03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3A146-C37E-453A-B0FF-18F89F031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B3E3A-A107-47A7-9B29-686C6AA9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685CD-FBA6-4428-BC1F-78ADA89AB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608A9-19FA-4D56-8AB1-25FEA4BF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241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2B035-5721-4FFA-B7C7-3C728555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E40A95-A6FB-4ACD-B7DC-56C998715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DB0EC-0B53-4C8E-90C2-7BAF4CE3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14A20-4A12-4584-9EE7-EB96EFB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356140-0F3A-4DB9-977A-105BF52F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16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B6AA-7838-436B-B260-822FECFF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806F8-565B-4615-B15F-CA89CD891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7BC49F-BDEB-4508-996A-0783C0E9C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9989ED-CA5F-4EF9-931B-14369D58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F04934-C8A7-48DD-9739-3A01BA09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6FEE2-8152-4087-B89A-17FD2816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583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60B33-1BC8-455B-A44E-13055FB6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8AB56-41B2-4746-8561-0E180FDF1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23276D-6A3E-4FB3-A131-A353CE4B8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0A697D-3BF6-418E-B616-2BCF0A4FF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C16BC4-FAEB-41D8-A4E4-C2250AF92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050662-326D-49FF-8775-183B6C28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0F5C1-CDBD-41FF-826A-A4458E6D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164289-BA8A-4205-B6D2-407F5951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380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9DEA0-A829-47DE-B92D-17D45D5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DCB32-F9F9-4EA5-8E6F-FAD22362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260764-45B5-4EF9-8D99-0A1CA25D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83631-CEA5-4A9C-B5D5-2BD8B13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024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DE17FD-70D8-4CCC-8D4A-7C25CECF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A6B5A0-BBCB-45C4-A2A9-787E02A6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CA81B-A2F7-47E2-96F1-3734851C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80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2B035-5721-4FFA-B7C7-3C728555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E40A95-A6FB-4ACD-B7DC-56C998715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DB0EC-0B53-4C8E-90C2-7BAF4CE3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14A20-4A12-4584-9EE7-EB96EFBBC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356140-0F3A-4DB9-977A-105BF52F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525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3BCD2-9B85-4DEB-99F8-A10DC086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D768C-E363-4C8E-A04D-A81A85D9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32D79-25E8-40D6-AC0A-E5C19745F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B5A6B0-BD54-4B2D-B4F8-1F97E2DA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95A9F0-4E06-4A64-A0CF-244FFAD4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3C400-102E-4D6B-8A61-D0E5B26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048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53937-BA71-44D7-BB34-50D1C3AC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E19FD1-7018-4334-A863-F5BC0E117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196384-ED09-4F30-BAA4-ADE863667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D499E2-BA0E-403B-81D9-097C19A3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F4AC2A-4934-4E20-90AA-C55F7627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8C071F-CC32-4436-A5F2-73DBDCD9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099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5191A-745E-4D34-8B7F-450EF8C8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5BB36D-68C7-4482-87CA-02556E56F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7BE56-9F08-4DF0-9522-1E92D7044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30C09-802C-47AB-8B2A-39A0D60C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CC1543-E50B-4134-9A12-D0DE08E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688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8FA9BD-B3CD-4DE3-A478-9393BB426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0799D4-CB5F-4A50-94F9-D396FE175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C3739E-D0D2-449D-8163-74DC15E1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E03D1-837E-49FF-8D01-0BBEBF15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74F2F-2CF3-4AE4-B0CF-C981339B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3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EB6AA-7838-436B-B260-822FECFF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A806F8-565B-4615-B15F-CA89CD891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7BC49F-BDEB-4508-996A-0783C0E9C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9989ED-CA5F-4EF9-931B-14369D58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F04934-C8A7-48DD-9739-3A01BA09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6FEE2-8152-4087-B89A-17FD2816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1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60B33-1BC8-455B-A44E-13055FB6B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8AB56-41B2-4746-8561-0E180FDF1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23276D-6A3E-4FB3-A131-A353CE4B8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0A697D-3BF6-418E-B616-2BCF0A4FF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C16BC4-FAEB-41D8-A4E4-C2250AF927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050662-326D-49FF-8775-183B6C287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20F5C1-CDBD-41FF-826A-A4458E6D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164289-BA8A-4205-B6D2-407F5951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54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9DEA0-A829-47DE-B92D-17D45D5F1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FDCB32-F9F9-4EA5-8E6F-FAD22362A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260764-45B5-4EF9-8D99-0A1CA25D3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83631-CEA5-4A9C-B5D5-2BD8B13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84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DE17FD-70D8-4CCC-8D4A-7C25CECF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A6B5A0-BBCB-45C4-A2A9-787E02A6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CA81B-A2F7-47E2-96F1-3734851C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7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3BCD2-9B85-4DEB-99F8-A10DC086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D768C-E363-4C8E-A04D-A81A85D92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C32D79-25E8-40D6-AC0A-E5C19745F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B5A6B0-BD54-4B2D-B4F8-1F97E2DA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95A9F0-4E06-4A64-A0CF-244FFAD4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3C400-102E-4D6B-8A61-D0E5B26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55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53937-BA71-44D7-BB34-50D1C3AC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EE19FD1-7018-4334-A863-F5BC0E117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196384-ED09-4F30-BAA4-ADE863667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D499E2-BA0E-403B-81D9-097C19A3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F4AC2A-4934-4E20-90AA-C55F7627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8C071F-CC32-4436-A5F2-73DBDCD9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7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0FD65-4C5E-4015-94F1-A8AB04A5F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B96CF-6E90-4FD4-975B-7FF210519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6865B-CDAB-4618-A6AA-ADCD16DB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D5DDEA-D806-49E3-ADEF-6E7AD1EA9721}"/>
              </a:ext>
            </a:extLst>
          </p:cNvPr>
          <p:cNvSpPr/>
          <p:nvPr userDrawn="1"/>
        </p:nvSpPr>
        <p:spPr>
          <a:xfrm>
            <a:off x="343382" y="280686"/>
            <a:ext cx="11505236" cy="6296628"/>
          </a:xfrm>
          <a:prstGeom prst="roundRect">
            <a:avLst>
              <a:gd name="adj" fmla="val 2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590980-261E-4024-8B97-AFDC9B82D48E}"/>
              </a:ext>
            </a:extLst>
          </p:cNvPr>
          <p:cNvGrpSpPr/>
          <p:nvPr userDrawn="1"/>
        </p:nvGrpSpPr>
        <p:grpSpPr>
          <a:xfrm>
            <a:off x="1374555" y="-22888"/>
            <a:ext cx="152841" cy="844951"/>
            <a:chOff x="1374555" y="-22888"/>
            <a:chExt cx="152841" cy="84495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C13D550-1F3C-461A-BA18-D0A08A398674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56531D4-50C0-494E-A902-4A75E3A0CD06}"/>
                </a:ext>
              </a:extLst>
            </p:cNvPr>
            <p:cNvCxnSpPr>
              <a:cxnSpLocks/>
              <a:endCxn id="9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4ECF6C1-712D-4493-9A9C-E41FD845F069}"/>
              </a:ext>
            </a:extLst>
          </p:cNvPr>
          <p:cNvGrpSpPr/>
          <p:nvPr userDrawn="1"/>
        </p:nvGrpSpPr>
        <p:grpSpPr>
          <a:xfrm>
            <a:off x="3302797" y="-22888"/>
            <a:ext cx="152841" cy="844951"/>
            <a:chOff x="1374555" y="-22888"/>
            <a:chExt cx="152841" cy="84495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D0AA6E7-CE91-43C0-A20D-3D308B067182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BFBE0AA-B413-42B1-B5A7-739375530D53}"/>
                </a:ext>
              </a:extLst>
            </p:cNvPr>
            <p:cNvCxnSpPr>
              <a:cxnSpLocks/>
              <a:endCxn id="36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628270A-540E-4D3B-91AB-AAC2F21B59F3}"/>
              </a:ext>
            </a:extLst>
          </p:cNvPr>
          <p:cNvGrpSpPr/>
          <p:nvPr userDrawn="1"/>
        </p:nvGrpSpPr>
        <p:grpSpPr>
          <a:xfrm>
            <a:off x="5231039" y="-22888"/>
            <a:ext cx="152841" cy="844951"/>
            <a:chOff x="1374555" y="-22888"/>
            <a:chExt cx="152841" cy="84495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2A9380E-2AE2-4051-A5C0-963E49242CDD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9FAB807-BFC5-454F-9003-8E79120B2860}"/>
                </a:ext>
              </a:extLst>
            </p:cNvPr>
            <p:cNvCxnSpPr>
              <a:cxnSpLocks/>
              <a:endCxn id="43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6AF0628-3143-4391-A8AC-8637538D1634}"/>
              </a:ext>
            </a:extLst>
          </p:cNvPr>
          <p:cNvGrpSpPr/>
          <p:nvPr userDrawn="1"/>
        </p:nvGrpSpPr>
        <p:grpSpPr>
          <a:xfrm>
            <a:off x="7159281" y="-22888"/>
            <a:ext cx="152841" cy="844951"/>
            <a:chOff x="1374555" y="-22888"/>
            <a:chExt cx="152841" cy="844951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AEDFDB9-44BD-4DB3-85D6-E2DEEC96801C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E4933A-9062-4CF6-9A24-DF0FBDD156B7}"/>
                </a:ext>
              </a:extLst>
            </p:cNvPr>
            <p:cNvCxnSpPr>
              <a:cxnSpLocks/>
              <a:endCxn id="46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174BCBB-C63B-4A3F-8546-9660BA25BE4E}"/>
              </a:ext>
            </a:extLst>
          </p:cNvPr>
          <p:cNvGrpSpPr/>
          <p:nvPr userDrawn="1"/>
        </p:nvGrpSpPr>
        <p:grpSpPr>
          <a:xfrm>
            <a:off x="9087523" y="-22888"/>
            <a:ext cx="152841" cy="844951"/>
            <a:chOff x="1374555" y="-22888"/>
            <a:chExt cx="152841" cy="844951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3F5261A-A6C8-404F-9267-519AC541B493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593D06A-4394-425B-9ECC-0B96C7C85399}"/>
                </a:ext>
              </a:extLst>
            </p:cNvPr>
            <p:cNvCxnSpPr>
              <a:cxnSpLocks/>
              <a:endCxn id="49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96AB1C-8992-408F-B237-59AD7AAA9B80}"/>
              </a:ext>
            </a:extLst>
          </p:cNvPr>
          <p:cNvGrpSpPr/>
          <p:nvPr userDrawn="1"/>
        </p:nvGrpSpPr>
        <p:grpSpPr>
          <a:xfrm>
            <a:off x="11015765" y="-22888"/>
            <a:ext cx="152841" cy="844951"/>
            <a:chOff x="1374555" y="-22888"/>
            <a:chExt cx="152841" cy="8449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F0D4375-CA5D-4B28-99C9-8042C39F6D0C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F8DA0DF-1BE1-4C57-B669-75DF492F1321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8122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pos="551" userDrawn="1">
          <p15:clr>
            <a:srgbClr val="F26B43"/>
          </p15:clr>
        </p15:guide>
        <p15:guide id="7" pos="914" userDrawn="1">
          <p15:clr>
            <a:srgbClr val="F26B43"/>
          </p15:clr>
        </p15:guide>
        <p15:guide id="8" orient="horz" pos="777" userDrawn="1">
          <p15:clr>
            <a:srgbClr val="F26B43"/>
          </p15:clr>
        </p15:guide>
        <p15:guide id="9" pos="67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B34CFF-7C93-4587-8880-FC448E95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47B1CF-BE0E-419C-A4C5-04E0C656C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F4F819-CEA8-400D-B883-5B0A2E1B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E9A8-A4F3-4A7D-8A11-D191ED919D99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632637-CD4B-42A7-8B0D-92F1EEC59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1D6E6F-3CAA-4E99-99C0-56E98260C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1564C-B860-4523-BE7F-12FDC90A0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24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F75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0FD65-4C5E-4015-94F1-A8AB04A5F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1C352-2185-4538-8C0B-F4381A8287D7}" type="datetimeFigureOut">
              <a:rPr lang="zh-CN" altLang="en-US" smtClean="0"/>
              <a:t>2019/9/25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6B96CF-6E90-4FD4-975B-7FF210519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6865B-CDAB-4618-A6AA-ADCD16DBE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60EE-8145-4006-8FA2-B844688479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FD5DDEA-D806-49E3-ADEF-6E7AD1EA9721}"/>
              </a:ext>
            </a:extLst>
          </p:cNvPr>
          <p:cNvSpPr/>
          <p:nvPr userDrawn="1"/>
        </p:nvSpPr>
        <p:spPr>
          <a:xfrm>
            <a:off x="343382" y="280686"/>
            <a:ext cx="11505236" cy="6296628"/>
          </a:xfrm>
          <a:prstGeom prst="roundRect">
            <a:avLst>
              <a:gd name="adj" fmla="val 2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8590980-261E-4024-8B97-AFDC9B82D48E}"/>
              </a:ext>
            </a:extLst>
          </p:cNvPr>
          <p:cNvGrpSpPr/>
          <p:nvPr userDrawn="1"/>
        </p:nvGrpSpPr>
        <p:grpSpPr>
          <a:xfrm>
            <a:off x="1374555" y="-22888"/>
            <a:ext cx="152841" cy="844951"/>
            <a:chOff x="1374555" y="-22888"/>
            <a:chExt cx="152841" cy="844951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C13D550-1F3C-461A-BA18-D0A08A398674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56531D4-50C0-494E-A902-4A75E3A0CD06}"/>
                </a:ext>
              </a:extLst>
            </p:cNvPr>
            <p:cNvCxnSpPr>
              <a:cxnSpLocks/>
              <a:endCxn id="9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4ECF6C1-712D-4493-9A9C-E41FD845F069}"/>
              </a:ext>
            </a:extLst>
          </p:cNvPr>
          <p:cNvGrpSpPr/>
          <p:nvPr userDrawn="1"/>
        </p:nvGrpSpPr>
        <p:grpSpPr>
          <a:xfrm>
            <a:off x="3302797" y="-22888"/>
            <a:ext cx="152841" cy="844951"/>
            <a:chOff x="1374555" y="-22888"/>
            <a:chExt cx="152841" cy="84495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D0AA6E7-CE91-43C0-A20D-3D308B067182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BFBE0AA-B413-42B1-B5A7-739375530D53}"/>
                </a:ext>
              </a:extLst>
            </p:cNvPr>
            <p:cNvCxnSpPr>
              <a:cxnSpLocks/>
              <a:endCxn id="36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628270A-540E-4D3B-91AB-AAC2F21B59F3}"/>
              </a:ext>
            </a:extLst>
          </p:cNvPr>
          <p:cNvGrpSpPr/>
          <p:nvPr userDrawn="1"/>
        </p:nvGrpSpPr>
        <p:grpSpPr>
          <a:xfrm>
            <a:off x="5231039" y="-22888"/>
            <a:ext cx="152841" cy="844951"/>
            <a:chOff x="1374555" y="-22888"/>
            <a:chExt cx="152841" cy="844951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2A9380E-2AE2-4051-A5C0-963E49242CDD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9FAB807-BFC5-454F-9003-8E79120B2860}"/>
                </a:ext>
              </a:extLst>
            </p:cNvPr>
            <p:cNvCxnSpPr>
              <a:cxnSpLocks/>
              <a:endCxn id="43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6AF0628-3143-4391-A8AC-8637538D1634}"/>
              </a:ext>
            </a:extLst>
          </p:cNvPr>
          <p:cNvGrpSpPr/>
          <p:nvPr userDrawn="1"/>
        </p:nvGrpSpPr>
        <p:grpSpPr>
          <a:xfrm>
            <a:off x="7159281" y="-22888"/>
            <a:ext cx="152841" cy="844951"/>
            <a:chOff x="1374555" y="-22888"/>
            <a:chExt cx="152841" cy="844951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6AEDFDB9-44BD-4DB3-85D6-E2DEEC96801C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43E4933A-9062-4CF6-9A24-DF0FBDD156B7}"/>
                </a:ext>
              </a:extLst>
            </p:cNvPr>
            <p:cNvCxnSpPr>
              <a:cxnSpLocks/>
              <a:endCxn id="46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174BCBB-C63B-4A3F-8546-9660BA25BE4E}"/>
              </a:ext>
            </a:extLst>
          </p:cNvPr>
          <p:cNvGrpSpPr/>
          <p:nvPr userDrawn="1"/>
        </p:nvGrpSpPr>
        <p:grpSpPr>
          <a:xfrm>
            <a:off x="9087523" y="-22888"/>
            <a:ext cx="152841" cy="844951"/>
            <a:chOff x="1374555" y="-22888"/>
            <a:chExt cx="152841" cy="844951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3F5261A-A6C8-404F-9267-519AC541B493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D593D06A-4394-425B-9ECC-0B96C7C85399}"/>
                </a:ext>
              </a:extLst>
            </p:cNvPr>
            <p:cNvCxnSpPr>
              <a:cxnSpLocks/>
              <a:endCxn id="49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A96AB1C-8992-408F-B237-59AD7AAA9B80}"/>
              </a:ext>
            </a:extLst>
          </p:cNvPr>
          <p:cNvGrpSpPr/>
          <p:nvPr userDrawn="1"/>
        </p:nvGrpSpPr>
        <p:grpSpPr>
          <a:xfrm>
            <a:off x="11015765" y="-22888"/>
            <a:ext cx="152841" cy="844951"/>
            <a:chOff x="1374555" y="-22888"/>
            <a:chExt cx="152841" cy="844951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CF0D4375-CA5D-4B28-99C9-8042C39F6D0C}"/>
                </a:ext>
              </a:extLst>
            </p:cNvPr>
            <p:cNvSpPr/>
            <p:nvPr userDrawn="1"/>
          </p:nvSpPr>
          <p:spPr>
            <a:xfrm flipH="1">
              <a:off x="1374555" y="669222"/>
              <a:ext cx="152841" cy="152841"/>
            </a:xfrm>
            <a:prstGeom prst="ellipse">
              <a:avLst/>
            </a:prstGeom>
            <a:solidFill>
              <a:srgbClr val="1F7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5F8DA0DF-1BE1-4C57-B669-75DF492F1321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450975" y="-22888"/>
              <a:ext cx="0" cy="69211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7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3861">
          <p15:clr>
            <a:srgbClr val="F26B43"/>
          </p15:clr>
        </p15:guide>
        <p15:guide id="5" pos="7129">
          <p15:clr>
            <a:srgbClr val="F26B43"/>
          </p15:clr>
        </p15:guide>
        <p15:guide id="6" pos="551">
          <p15:clr>
            <a:srgbClr val="F26B43"/>
          </p15:clr>
        </p15:guide>
        <p15:guide id="7" pos="914">
          <p15:clr>
            <a:srgbClr val="F26B43"/>
          </p15:clr>
        </p15:guide>
        <p15:guide id="8" orient="horz" pos="777">
          <p15:clr>
            <a:srgbClr val="F26B43"/>
          </p15:clr>
        </p15:guide>
        <p15:guide id="9" pos="67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css-multicol-1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cschool.cn/cssref/css3-pr-word-wrap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aibaojian.com/css3/selectors/attribute/index.htm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6C214-091E-4AF2-9B71-4EA3DB56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3877"/>
            <a:ext cx="9144000" cy="922627"/>
          </a:xfrm>
        </p:spPr>
        <p:txBody>
          <a:bodyPr/>
          <a:lstStyle/>
          <a:p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新特性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5B1293-045C-4C47-86C4-C2E9B1E7E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1784"/>
            <a:ext cx="9144000" cy="1655762"/>
          </a:xfrm>
        </p:spPr>
        <p:txBody>
          <a:bodyPr/>
          <a:lstStyle/>
          <a:p>
            <a:r>
              <a:rPr lang="zh-CN" altLang="en-US" sz="4000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网页设计与制作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4AE481-E52F-4640-B52E-BE628065E25A}"/>
              </a:ext>
            </a:extLst>
          </p:cNvPr>
          <p:cNvSpPr/>
          <p:nvPr/>
        </p:nvSpPr>
        <p:spPr>
          <a:xfrm>
            <a:off x="5206180" y="3029813"/>
            <a:ext cx="1779639" cy="658442"/>
          </a:xfrm>
          <a:prstGeom prst="rect">
            <a:avLst/>
          </a:prstGeom>
          <a:solidFill>
            <a:srgbClr val="1F7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bg1"/>
                </a:solidFill>
              </a:rPr>
              <a:t>      </a:t>
            </a:r>
            <a:r>
              <a:rPr lang="en-US" altLang="zh-CN" sz="2400" b="1" dirty="0">
                <a:solidFill>
                  <a:schemeClr val="bg1"/>
                </a:solidFill>
              </a:rPr>
              <a:t>Part </a:t>
            </a:r>
            <a:r>
              <a:rPr lang="en-US" altLang="zh-Hans" sz="2400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72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23A487-6A1A-BF44-A666-C068C3D0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72" y="401984"/>
            <a:ext cx="6888256" cy="47387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FAB24D-0E59-E84D-BBA0-C3AF2DA9DD1D}"/>
              </a:ext>
            </a:extLst>
          </p:cNvPr>
          <p:cNvSpPr/>
          <p:nvPr/>
        </p:nvSpPr>
        <p:spPr>
          <a:xfrm>
            <a:off x="1034141" y="5375769"/>
            <a:ext cx="10395857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标准盒子：一个盒子块的总宽度= width + margin(左右) + padding(左右) + border(左右)</a:t>
            </a:r>
          </a:p>
        </p:txBody>
      </p:sp>
    </p:spTree>
    <p:extLst>
      <p:ext uri="{BB962C8B-B14F-4D97-AF65-F5344CB8AC3E}">
        <p14:creationId xmlns:p14="http://schemas.microsoft.com/office/powerpoint/2010/main" val="26308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3A8F08-15DD-5948-B526-EE36B90B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36" y="451756"/>
            <a:ext cx="7161527" cy="4740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68D66C-5039-B047-9EE7-0C87E1D657C4}"/>
              </a:ext>
            </a:extLst>
          </p:cNvPr>
          <p:cNvSpPr/>
          <p:nvPr/>
        </p:nvSpPr>
        <p:spPr>
          <a:xfrm>
            <a:off x="1110343" y="5531837"/>
            <a:ext cx="10450286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怪异盒子：一个盒子块的总宽度=width + margin(左右)（即width已经包含了padding和border值）</a:t>
            </a:r>
          </a:p>
        </p:txBody>
      </p:sp>
    </p:spTree>
    <p:extLst>
      <p:ext uri="{BB962C8B-B14F-4D97-AF65-F5344CB8AC3E}">
        <p14:creationId xmlns:p14="http://schemas.microsoft.com/office/powerpoint/2010/main" val="169592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3BF42F-77A6-DC4D-AEE5-E6F0D0C8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005" y="1820836"/>
            <a:ext cx="3744355" cy="3749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F47A61-E986-4140-82BC-D01BB3C7C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40" y="2820182"/>
            <a:ext cx="5987982" cy="17507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46BBAD-E8B2-458D-82E5-1285027337A3}"/>
              </a:ext>
            </a:extLst>
          </p:cNvPr>
          <p:cNvSpPr/>
          <p:nvPr/>
        </p:nvSpPr>
        <p:spPr>
          <a:xfrm>
            <a:off x="816940" y="1640795"/>
            <a:ext cx="4708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https://www.runoob.com/css/css-border.html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A6C15A7-C733-4301-8EF7-AAED63E3973A}"/>
              </a:ext>
            </a:extLst>
          </p:cNvPr>
          <p:cNvSpPr/>
          <p:nvPr/>
        </p:nvSpPr>
        <p:spPr>
          <a:xfrm>
            <a:off x="816940" y="940380"/>
            <a:ext cx="4419089" cy="4856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Hans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基础样式</a:t>
            </a:r>
            <a:r>
              <a:rPr lang="en-US" altLang="zh-Han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——border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92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>
            <a:extLst>
              <a:ext uri="{FF2B5EF4-FFF2-40B4-BE49-F238E27FC236}">
                <a16:creationId xmlns:a16="http://schemas.microsoft.com/office/drawing/2014/main" id="{8858EF46-3C9B-7D42-858C-B3688F80F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936" y="1095356"/>
            <a:ext cx="9144000" cy="4151558"/>
          </a:xfrm>
        </p:spPr>
        <p:txBody>
          <a:bodyPr/>
          <a:lstStyle/>
          <a:p>
            <a:pPr algn="l"/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边框写法</a:t>
            </a:r>
            <a:endParaRPr lang="en-US" altLang="zh-Hans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复合写法：</a:t>
            </a:r>
            <a:endParaRPr lang="en-US" altLang="zh-Han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Border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width  style  color</a:t>
            </a:r>
          </a:p>
          <a:p>
            <a:pPr algn="l"/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Border-width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right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bottom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left</a:t>
            </a:r>
          </a:p>
          <a:p>
            <a:pPr algn="l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solid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实线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dashed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虚线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dotted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点线（点线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ie6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不认）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color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英文单词 十六进制 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Border-</a:t>
            </a:r>
            <a:r>
              <a:rPr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radius</a:t>
            </a:r>
            <a:r>
              <a:rPr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单位可以是“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”或“</a:t>
            </a:r>
            <a:r>
              <a:rPr lang="en-US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px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(css3</a:t>
            </a:r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样式）</a:t>
            </a:r>
            <a:endParaRPr lang="en-US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边框透明 </a:t>
            </a:r>
            <a:r>
              <a:rPr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transparent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15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E7FFC4-194D-CE4F-BE34-E3BF1A58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3" y="467193"/>
            <a:ext cx="5007428" cy="59236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75E5C3-5B54-4E73-9931-893BB9D8AFBA}"/>
              </a:ext>
            </a:extLst>
          </p:cNvPr>
          <p:cNvSpPr/>
          <p:nvPr/>
        </p:nvSpPr>
        <p:spPr>
          <a:xfrm>
            <a:off x="554264" y="1715980"/>
            <a:ext cx="46408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https://www.w3school.com.cn/cssref/pr_padding.asp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C0C5FB-E186-4F65-BD82-A70C45FB2F6F}"/>
              </a:ext>
            </a:extLst>
          </p:cNvPr>
          <p:cNvSpPr/>
          <p:nvPr/>
        </p:nvSpPr>
        <p:spPr>
          <a:xfrm>
            <a:off x="598713" y="1031446"/>
            <a:ext cx="4735287" cy="5143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Hans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基础样式</a:t>
            </a:r>
            <a:r>
              <a:rPr lang="en-US" altLang="zh-Han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——padding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34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AC4C69E-1FD4-534B-9377-6AD17E91B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028" y="1008270"/>
            <a:ext cx="9710058" cy="4151558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内边距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内填充写法</a:t>
            </a:r>
            <a:endParaRPr lang="en-US" altLang="zh-Hans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分开写：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padding-top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padding-right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padding-bottom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padding-left</a:t>
            </a:r>
          </a:p>
          <a:p>
            <a:pPr algn="l">
              <a:lnSpc>
                <a:spcPct val="100000"/>
              </a:lnSpc>
            </a:pPr>
            <a:endParaRPr lang="en-US" altLang="zh-Hans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复合写法：</a:t>
            </a:r>
            <a:endParaRPr lang="en-US" altLang="zh-Han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一个值代表上下左右都是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</a:p>
          <a:p>
            <a:pPr algn="l">
              <a:lnSpc>
                <a:spcPct val="100000"/>
              </a:lnSpc>
            </a:pPr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 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两个值，第一个值代表上下，第二值代表左右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三个值，第一个值代表上，第二个值代表左右，第三个值代表下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padding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四个值按顺时针分别代表上、右、下、左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A38EB7-D9FF-AC49-BF30-9532897D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61" y="932736"/>
            <a:ext cx="4618018" cy="16600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DACF9-D71E-6B4C-AFDC-658632EB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95" y="1100654"/>
            <a:ext cx="3586910" cy="14748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DA9ECE-D310-3344-8175-A4BACF58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861" y="2592808"/>
            <a:ext cx="4584666" cy="23687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4CBB0B-826F-E441-AF2C-9E8261102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79" y="2988581"/>
            <a:ext cx="4228018" cy="8808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70B734-4408-0E4E-87F5-A8D8B319F6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291" b="31563"/>
          <a:stretch/>
        </p:blipFill>
        <p:spPr>
          <a:xfrm>
            <a:off x="6606861" y="4508693"/>
            <a:ext cx="4520293" cy="1660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4AA4F0-B083-6648-B0D4-91CC47A07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44" y="4828914"/>
            <a:ext cx="5085173" cy="11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4E1667-29D2-4C88-A138-D831AE5D9A66}"/>
              </a:ext>
            </a:extLst>
          </p:cNvPr>
          <p:cNvSpPr/>
          <p:nvPr/>
        </p:nvSpPr>
        <p:spPr>
          <a:xfrm>
            <a:off x="755467" y="850492"/>
            <a:ext cx="4349934" cy="499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Hans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基础样式</a:t>
            </a:r>
            <a:r>
              <a:rPr lang="en-US" altLang="zh-Han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——margin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97E01BC-E387-4670-BF12-E4D98B5F6A69}"/>
              </a:ext>
            </a:extLst>
          </p:cNvPr>
          <p:cNvSpPr/>
          <p:nvPr/>
        </p:nvSpPr>
        <p:spPr>
          <a:xfrm>
            <a:off x="5251267" y="949719"/>
            <a:ext cx="5806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https://www.runoob.com/css/css-margin.html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66194B-1507-4076-A4C8-F72C7E7A9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96"/>
          <a:stretch/>
        </p:blipFill>
        <p:spPr>
          <a:xfrm>
            <a:off x="755467" y="1850106"/>
            <a:ext cx="4539936" cy="3732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1E6E5D-7E35-4F53-8E8B-2C161810D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75" r="26536" b="47252"/>
          <a:stretch/>
        </p:blipFill>
        <p:spPr>
          <a:xfrm>
            <a:off x="5649807" y="2579913"/>
            <a:ext cx="5955922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17CEBEE0-0458-D24C-BDB4-596BF3E54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765" y="1138900"/>
            <a:ext cx="9346292" cy="4151558"/>
          </a:xfrm>
        </p:spPr>
        <p:txBody>
          <a:bodyPr/>
          <a:lstStyle/>
          <a:p>
            <a:pPr algn="l"/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外边距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内填充写法</a:t>
            </a:r>
            <a:endParaRPr lang="en-US" altLang="zh-Hans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分开写：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margin-top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margin-right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margin-bottom</a:t>
            </a:r>
            <a:r>
              <a:rPr lang="zh-Hans" altLang="en-U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Hans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margin-left</a:t>
            </a:r>
          </a:p>
          <a:p>
            <a:pPr algn="l"/>
            <a:endParaRPr lang="en-US" altLang="zh-Han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复合写法：</a:t>
            </a:r>
            <a:endParaRPr lang="en-US" altLang="zh-Han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一个值代表上下左右都是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</a:p>
          <a:p>
            <a:pPr algn="l"/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 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两个值，第一个值代表上下，第二值代表左右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三个值，第一个值代表上，第二个值代表左右，第三个值代表下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zh-Han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margin</a:t>
            </a:r>
            <a:r>
              <a:rPr lang="zh-Hans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40px</a:t>
            </a:r>
            <a:r>
              <a:rPr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四个值按顺时针分别代表上、右、下、左</a:t>
            </a:r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Han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2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49FCC7-DB26-4708-9699-2F498DFBA108}"/>
              </a:ext>
            </a:extLst>
          </p:cNvPr>
          <p:cNvSpPr/>
          <p:nvPr/>
        </p:nvSpPr>
        <p:spPr>
          <a:xfrm>
            <a:off x="3289662" y="2923133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en-US" altLang="zh-Han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多列布局</a:t>
            </a:r>
          </a:p>
        </p:txBody>
      </p:sp>
    </p:spTree>
    <p:extLst>
      <p:ext uri="{BB962C8B-B14F-4D97-AF65-F5344CB8AC3E}">
        <p14:creationId xmlns:p14="http://schemas.microsoft.com/office/powerpoint/2010/main" val="89773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BA9DB91-922A-474A-98FC-D17CFE99B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6345"/>
            <a:ext cx="9144000" cy="922627"/>
          </a:xfrm>
        </p:spPr>
        <p:txBody>
          <a:bodyPr/>
          <a:lstStyle/>
          <a:p>
            <a:r>
              <a:rPr lang="zh-CN" altLang="en-US" sz="54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回顾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CBBD7F2-C510-41E2-9FC6-A61D2C04A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966" y="1728972"/>
            <a:ext cx="9821092" cy="436702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标准有哪几种？分别是什么语言？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、在以下空格处填写英文单词：响应式网页设计是网页内容随着视口（  ）及设备（  ）的不同呈现不同的样式（  ）。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、紫色、橙色、蓝色、绿色、灰色各自代表什么含义。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有哪些引入方式？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Heard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Body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里面分别放置什么内容？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0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B19DA9-3B06-4308-803D-0E4220A5B8DD}"/>
              </a:ext>
            </a:extLst>
          </p:cNvPr>
          <p:cNvSpPr/>
          <p:nvPr/>
        </p:nvSpPr>
        <p:spPr>
          <a:xfrm>
            <a:off x="1132795" y="5307079"/>
            <a:ext cx="8833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https://www.runoob.com/css3/css3-multiple-columns.html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BD7CD6-303B-D048-A4C9-501D514E8292}"/>
              </a:ext>
            </a:extLst>
          </p:cNvPr>
          <p:cNvSpPr txBox="1"/>
          <p:nvPr/>
        </p:nvSpPr>
        <p:spPr>
          <a:xfrm>
            <a:off x="991281" y="1644427"/>
            <a:ext cx="10478536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常用场景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：当一行文字太长，读者有可能读错行或读串行。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使用CSS多列布局可以通过几种方式让文本分成多列显示。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可以给每一列设定固定的列宽（比如12em），也可以指定内容需要填充的列数（比如3）。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6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6F19231-9808-C74E-9BFB-D6C81A9E2CB3}"/>
              </a:ext>
            </a:extLst>
          </p:cNvPr>
          <p:cNvGrpSpPr/>
          <p:nvPr/>
        </p:nvGrpSpPr>
        <p:grpSpPr>
          <a:xfrm>
            <a:off x="844926" y="1442515"/>
            <a:ext cx="5490560" cy="2252252"/>
            <a:chOff x="856080" y="2595949"/>
            <a:chExt cx="6568658" cy="225225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595B2C9-94F6-3942-98A6-130826A5FEBC}"/>
                </a:ext>
              </a:extLst>
            </p:cNvPr>
            <p:cNvSpPr txBox="1"/>
            <p:nvPr/>
          </p:nvSpPr>
          <p:spPr>
            <a:xfrm>
              <a:off x="856080" y="2595949"/>
              <a:ext cx="2758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itchFamily="2" charset="2"/>
                <a:buChar char="l"/>
              </a:pPr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指定列宽：</a:t>
              </a:r>
              <a:endPara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BCF4AB8-2F30-B64D-8F6E-B03189338FFE}"/>
                </a:ext>
              </a:extLst>
            </p:cNvPr>
            <p:cNvSpPr/>
            <p:nvPr/>
          </p:nvSpPr>
          <p:spPr>
            <a:xfrm>
              <a:off x="1328738" y="3463206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main{</a:t>
              </a:r>
            </a:p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column-width: 12em;</a:t>
              </a:r>
            </a:p>
            <a:p>
              <a:r>
                <a:rPr lang="zh-CN" altLang="en-US" sz="2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}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CB4A19B-525B-7D4C-A20C-8A0FA447EBB4}"/>
              </a:ext>
            </a:extLst>
          </p:cNvPr>
          <p:cNvSpPr/>
          <p:nvPr/>
        </p:nvSpPr>
        <p:spPr>
          <a:xfrm>
            <a:off x="6550745" y="3372384"/>
            <a:ext cx="75152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指定列数：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main{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column-count: 3;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8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9C15DAAF-1489-B842-94FE-400CA68ED1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5812" y="1616075"/>
            <a:ext cx="10478536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AAE3EB-229C-824A-91F5-621575703C5D}"/>
              </a:ext>
            </a:extLst>
          </p:cNvPr>
          <p:cNvSpPr txBox="1"/>
          <p:nvPr/>
        </p:nvSpPr>
        <p:spPr>
          <a:xfrm>
            <a:off x="648231" y="932756"/>
            <a:ext cx="4844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设定列间距和分隔线：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43ABB1-B61B-024D-8EA1-FEDB81B6AF24}"/>
              </a:ext>
            </a:extLst>
          </p:cNvPr>
          <p:cNvSpPr/>
          <p:nvPr/>
        </p:nvSpPr>
        <p:spPr>
          <a:xfrm>
            <a:off x="1064418" y="1545768"/>
            <a:ext cx="100631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main{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column-gap: 2em;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column-width: 12em;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column-rule: thin dotted #999;</a:t>
            </a: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对话气泡: 圆角矩形 8">
            <a:extLst>
              <a:ext uri="{FF2B5EF4-FFF2-40B4-BE49-F238E27FC236}">
                <a16:creationId xmlns:a16="http://schemas.microsoft.com/office/drawing/2014/main" id="{CFDAC557-587C-3E42-B631-A26BFB31CFEE}"/>
              </a:ext>
            </a:extLst>
          </p:cNvPr>
          <p:cNvSpPr/>
          <p:nvPr/>
        </p:nvSpPr>
        <p:spPr>
          <a:xfrm>
            <a:off x="6510660" y="1559560"/>
            <a:ext cx="3623081" cy="622503"/>
          </a:xfrm>
          <a:prstGeom prst="wedgeRoundRectCallout">
            <a:avLst>
              <a:gd name="adj1" fmla="val -47907"/>
              <a:gd name="adj2" fmla="val 1386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宽度；样式；颜色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3117043-DE15-AD45-B74E-44A9FC61338E}"/>
              </a:ext>
            </a:extLst>
          </p:cNvPr>
          <p:cNvSpPr/>
          <p:nvPr/>
        </p:nvSpPr>
        <p:spPr>
          <a:xfrm>
            <a:off x="1064418" y="5820618"/>
            <a:ext cx="8380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更多内容建议看：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https://www.w3.org/TR/css-multicol-1/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C7DED9-A4BA-5645-AEF4-E4788875EB8F}"/>
              </a:ext>
            </a:extLst>
          </p:cNvPr>
          <p:cNvSpPr/>
          <p:nvPr/>
        </p:nvSpPr>
        <p:spPr>
          <a:xfrm>
            <a:off x="785812" y="3882329"/>
            <a:ext cx="11026047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宽度：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thin </a:t>
            </a:r>
            <a:r>
              <a:rPr lang="zh-CN" altLang="en-US" sz="2400" u="sng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细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medium </a:t>
            </a:r>
            <a:r>
              <a:rPr lang="zh-CN" altLang="en-US" sz="2400" u="sng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中等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 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thick </a:t>
            </a:r>
            <a:r>
              <a:rPr lang="zh-CN" altLang="en-US" sz="2400" u="sng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粗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样式：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hidden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隐藏；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dotted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点状；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dashed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虚线；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solid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实线； 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double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双线</a:t>
            </a:r>
            <a:endParaRPr lang="zh-CN" altLang="en-US" sz="2400" i="0" dirty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5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E45416A-2E77-40C1-94E5-6C0B928AA4A7}"/>
              </a:ext>
            </a:extLst>
          </p:cNvPr>
          <p:cNvSpPr txBox="1"/>
          <p:nvPr/>
        </p:nvSpPr>
        <p:spPr>
          <a:xfrm>
            <a:off x="747224" y="1170920"/>
            <a:ext cx="29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实现书中练习：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E3B63-E3CE-4D35-8031-8D13DAF3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27" y="1818558"/>
            <a:ext cx="9883745" cy="36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7B15004-A79E-46BB-B626-FB3CF9BF66BB}"/>
              </a:ext>
            </a:extLst>
          </p:cNvPr>
          <p:cNvSpPr/>
          <p:nvPr/>
        </p:nvSpPr>
        <p:spPr>
          <a:xfrm>
            <a:off x="3289662" y="2923133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en-US" altLang="zh-Han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断字</a:t>
            </a:r>
          </a:p>
        </p:txBody>
      </p:sp>
    </p:spTree>
    <p:extLst>
      <p:ext uri="{BB962C8B-B14F-4D97-AF65-F5344CB8AC3E}">
        <p14:creationId xmlns:p14="http://schemas.microsoft.com/office/powerpoint/2010/main" val="15613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11D4A9-540D-4227-A88D-78A4D9A5F07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5812" y="1616075"/>
            <a:ext cx="10478536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EC86A-66CF-4806-8A2B-94FD830203D3}"/>
              </a:ext>
            </a:extLst>
          </p:cNvPr>
          <p:cNvSpPr txBox="1"/>
          <p:nvPr/>
        </p:nvSpPr>
        <p:spPr>
          <a:xfrm>
            <a:off x="1145040" y="1822903"/>
            <a:ext cx="10620376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使用场景：想要让较长的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或文字自动换行时，可采用断字。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word-wrap: normal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break-word;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例子：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https://www.w3cschool.cn/cssref/css3-pr-word-wrap.html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7C5B2F0-DD97-F246-8A11-3E49A0890D1E}"/>
              </a:ext>
            </a:extLst>
          </p:cNvPr>
          <p:cNvSpPr/>
          <p:nvPr/>
        </p:nvSpPr>
        <p:spPr>
          <a:xfrm>
            <a:off x="1145040" y="114332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断字</a:t>
            </a:r>
            <a:endParaRPr lang="zh-CN" altLang="en-US" sz="2800" b="1" dirty="0">
              <a:solidFill>
                <a:srgbClr val="1F75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9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3FF0CE2-61F9-4EAD-ACED-DF19BBD39362}"/>
              </a:ext>
            </a:extLst>
          </p:cNvPr>
          <p:cNvSpPr/>
          <p:nvPr/>
        </p:nvSpPr>
        <p:spPr>
          <a:xfrm>
            <a:off x="927001" y="761138"/>
            <a:ext cx="10337998" cy="6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截短文本</a:t>
            </a:r>
            <a:r>
              <a:rPr lang="zh-CN" altLang="en-US" sz="2800" b="1" dirty="0">
                <a:solidFill>
                  <a:srgbClr val="1F75BF"/>
                </a:solidFill>
                <a:latin typeface="+mn-ea"/>
              </a:rPr>
              <a:t>：</a:t>
            </a:r>
            <a:r>
              <a:rPr lang="en-US" altLang="zh-Han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F75B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white-space</a:t>
            </a:r>
            <a:endParaRPr lang="en-US" altLang="zh-CN" sz="2800" b="1" dirty="0">
              <a:solidFill>
                <a:srgbClr val="1F75BF"/>
              </a:solidFill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C00F3B-1D46-4FA9-88D4-DAC60F720331}"/>
              </a:ext>
            </a:extLst>
          </p:cNvPr>
          <p:cNvSpPr/>
          <p:nvPr/>
        </p:nvSpPr>
        <p:spPr>
          <a:xfrm>
            <a:off x="717815" y="6096862"/>
            <a:ext cx="7950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F75BF"/>
                </a:solidFill>
              </a:rPr>
              <a:t>https://www.w3school.com.cn/cssref/pr_text_white-space.asp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9F3912-DCD7-434C-BBB1-042A0AA81331}"/>
              </a:ext>
            </a:extLst>
          </p:cNvPr>
          <p:cNvSpPr txBox="1"/>
          <p:nvPr/>
        </p:nvSpPr>
        <p:spPr>
          <a:xfrm>
            <a:off x="927001" y="1426898"/>
            <a:ext cx="1009021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white-space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：指定元素内的空白怎样处理。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white-space: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nowrap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E17B5E1-86D9-44BA-93D0-C665820BA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651649"/>
              </p:ext>
            </p:extLst>
          </p:nvPr>
        </p:nvGraphicFramePr>
        <p:xfrm>
          <a:off x="821551" y="2635680"/>
          <a:ext cx="10548897" cy="3264770"/>
        </p:xfrm>
        <a:graphic>
          <a:graphicData uri="http://schemas.openxmlformats.org/drawingml/2006/table">
            <a:tbl>
              <a:tblPr/>
              <a:tblGrid>
                <a:gridCol w="2878893">
                  <a:extLst>
                    <a:ext uri="{9D8B030D-6E8A-4147-A177-3AD203B41FA5}">
                      <a16:colId xmlns:a16="http://schemas.microsoft.com/office/drawing/2014/main" val="3180956817"/>
                    </a:ext>
                  </a:extLst>
                </a:gridCol>
                <a:gridCol w="7670004">
                  <a:extLst>
                    <a:ext uri="{9D8B030D-6E8A-4147-A177-3AD203B41FA5}">
                      <a16:colId xmlns:a16="http://schemas.microsoft.com/office/drawing/2014/main" val="1614288493"/>
                    </a:ext>
                  </a:extLst>
                </a:gridCol>
              </a:tblGrid>
              <a:tr h="37080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28109" marR="28109" marT="28109" marB="28109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8109" marR="28109" marT="28109" marB="28109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78833"/>
                  </a:ext>
                </a:extLst>
              </a:tr>
              <a:tr h="454900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normal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默认。空白会被浏览器忽略。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1118"/>
                  </a:ext>
                </a:extLst>
              </a:tr>
              <a:tr h="476964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pre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空白会被浏览器保留。其行为方式类似 </a:t>
                      </a:r>
                      <a:r>
                        <a:rPr lang="en-US" altLang="zh-CN" sz="1800" dirty="0">
                          <a:effectLst/>
                        </a:rPr>
                        <a:t>HTML </a:t>
                      </a:r>
                      <a:r>
                        <a:rPr lang="zh-CN" altLang="en-US" sz="1800" dirty="0">
                          <a:effectLst/>
                        </a:rPr>
                        <a:t>中的 </a:t>
                      </a:r>
                      <a:r>
                        <a:rPr lang="en-US" altLang="zh-CN" sz="1800" dirty="0">
                          <a:effectLst/>
                        </a:rPr>
                        <a:t>&lt;pre&gt; </a:t>
                      </a:r>
                      <a:r>
                        <a:rPr lang="zh-CN" altLang="en-US" sz="1800" dirty="0">
                          <a:effectLst/>
                        </a:rPr>
                        <a:t>标签。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069960"/>
                  </a:ext>
                </a:extLst>
              </a:tr>
              <a:tr h="501667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nowrap</a:t>
                      </a:r>
                      <a:endParaRPr lang="en-US" sz="1800" dirty="0">
                        <a:effectLst/>
                      </a:endParaRP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文本不会换行，文本会在在同一行上继续，直到遇到 </a:t>
                      </a:r>
                      <a:r>
                        <a:rPr lang="en-US" altLang="zh-CN" sz="1800" dirty="0">
                          <a:effectLst/>
                        </a:rPr>
                        <a:t>&lt;</a:t>
                      </a:r>
                      <a:r>
                        <a:rPr lang="en-US" altLang="zh-CN" sz="1800" dirty="0" err="1">
                          <a:effectLst/>
                        </a:rPr>
                        <a:t>br</a:t>
                      </a:r>
                      <a:r>
                        <a:rPr lang="en-US" altLang="zh-CN" sz="1800" dirty="0">
                          <a:effectLst/>
                        </a:rPr>
                        <a:t>&gt; </a:t>
                      </a:r>
                      <a:r>
                        <a:rPr lang="zh-CN" altLang="en-US" sz="1800" dirty="0">
                          <a:effectLst/>
                        </a:rPr>
                        <a:t>标签为止。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234704"/>
                  </a:ext>
                </a:extLst>
              </a:tr>
              <a:tr h="52778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pre-wrap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保留空白符序列，但是正常地进行换行。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32978"/>
                  </a:ext>
                </a:extLst>
              </a:tr>
              <a:tr h="469140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pre-line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合并空白符序列，但是保留换行符。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40061"/>
                  </a:ext>
                </a:extLst>
              </a:tr>
              <a:tr h="463510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inherit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规定应该从父元素继承 </a:t>
                      </a:r>
                      <a:r>
                        <a:rPr lang="en-US" sz="1800" dirty="0">
                          <a:effectLst/>
                        </a:rPr>
                        <a:t>white-space </a:t>
                      </a:r>
                      <a:r>
                        <a:rPr lang="zh-CN" altLang="en-US" sz="1800" dirty="0">
                          <a:effectLst/>
                        </a:rPr>
                        <a:t>属性的值。</a:t>
                      </a:r>
                    </a:p>
                  </a:txBody>
                  <a:tcPr marL="46849" marR="46849" marT="65589" marB="65589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1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798F0F-FCC5-4BB3-82A2-863A3E3B9D02}"/>
              </a:ext>
            </a:extLst>
          </p:cNvPr>
          <p:cNvSpPr/>
          <p:nvPr/>
        </p:nvSpPr>
        <p:spPr>
          <a:xfrm>
            <a:off x="803830" y="801917"/>
            <a:ext cx="10337998" cy="6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B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截短文本</a:t>
            </a:r>
            <a:r>
              <a:rPr lang="zh-CN" altLang="en-US" sz="2800" b="1" dirty="0">
                <a:solidFill>
                  <a:srgbClr val="1F75BF"/>
                </a:solidFill>
                <a:latin typeface="+mn-ea"/>
              </a:rPr>
              <a:t>：</a:t>
            </a:r>
            <a:r>
              <a:rPr lang="en-US" altLang="zh-Han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text-</a:t>
            </a:r>
            <a:r>
              <a:rPr lang="en-US" altLang="zh-Han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</a:t>
            </a:r>
            <a:endParaRPr lang="en-US" altLang="zh-CN" sz="2800" b="1" dirty="0">
              <a:solidFill>
                <a:srgbClr val="1F75BF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46F22B-9407-4309-B6F0-23C545A6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68" y="2736514"/>
            <a:ext cx="7291664" cy="6376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E7396BF-F4D9-465F-A429-C74390DBCE90}"/>
              </a:ext>
            </a:extLst>
          </p:cNvPr>
          <p:cNvSpPr/>
          <p:nvPr/>
        </p:nvSpPr>
        <p:spPr>
          <a:xfrm>
            <a:off x="694972" y="3669630"/>
            <a:ext cx="44421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.truncate {</a:t>
            </a:r>
          </a:p>
          <a:p>
            <a:r>
              <a:rPr lang="zh-CN" altLang="en-US" sz="2800" dirty="0"/>
              <a:t>	width: 520px;</a:t>
            </a:r>
          </a:p>
          <a:p>
            <a:r>
              <a:rPr lang="zh-CN" altLang="en-US" sz="2800" dirty="0"/>
              <a:t>	</a:t>
            </a:r>
            <a:r>
              <a:rPr lang="zh-CN" altLang="en-US" sz="2800" dirty="0">
                <a:solidFill>
                  <a:srgbClr val="C00000"/>
                </a:solidFill>
              </a:rPr>
              <a:t>overflow: hidden;</a:t>
            </a:r>
          </a:p>
          <a:p>
            <a:r>
              <a:rPr lang="zh-CN" altLang="en-US" sz="2800" dirty="0"/>
              <a:t>	text-overflow: ellipsis;</a:t>
            </a:r>
          </a:p>
          <a:p>
            <a:r>
              <a:rPr lang="zh-CN" altLang="en-US" sz="2800" dirty="0"/>
              <a:t>	white-space: nowrap;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DC92DB-1B0F-4A55-B87E-8481E8F5A8AC}"/>
              </a:ext>
            </a:extLst>
          </p:cNvPr>
          <p:cNvSpPr/>
          <p:nvPr/>
        </p:nvSpPr>
        <p:spPr>
          <a:xfrm>
            <a:off x="4970882" y="5947176"/>
            <a:ext cx="6526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</a:rPr>
              <a:t>https://www.w3school.com.cn/cssref/pr_text-overflow.asp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981FFE-E4D7-4138-AB11-ED0026DE5B6F}"/>
              </a:ext>
            </a:extLst>
          </p:cNvPr>
          <p:cNvSpPr txBox="1"/>
          <p:nvPr/>
        </p:nvSpPr>
        <p:spPr>
          <a:xfrm>
            <a:off x="1297955" y="1467677"/>
            <a:ext cx="10090215" cy="122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text-overflow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文本溢出包含元素时的处理方式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语法：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text-overflow: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clip|ellipsis|string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247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BA4E6C-3512-44B1-8199-6DDDE1425044}"/>
              </a:ext>
            </a:extLst>
          </p:cNvPr>
          <p:cNvSpPr/>
          <p:nvPr/>
        </p:nvSpPr>
        <p:spPr>
          <a:xfrm>
            <a:off x="491572" y="732959"/>
            <a:ext cx="10337998" cy="6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拓展：</a:t>
            </a:r>
            <a:r>
              <a:rPr lang="en-US" altLang="zh-Hans" sz="28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</a:t>
            </a:r>
            <a:endParaRPr lang="en-US" altLang="zh-CN" sz="2800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C711F10-D8EC-4B77-8BB8-166899E0AD66}"/>
              </a:ext>
            </a:extLst>
          </p:cNvPr>
          <p:cNvSpPr/>
          <p:nvPr/>
        </p:nvSpPr>
        <p:spPr>
          <a:xfrm>
            <a:off x="598465" y="6082882"/>
            <a:ext cx="8070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https://www.runoob.com/cssref/pr-pos-overflow.html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C6CD4-6154-D74E-B1BB-958AF56D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5" y="1424993"/>
            <a:ext cx="5978995" cy="46316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C4F3A7-C803-DA41-A7FA-6192FC7E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100" y="1313077"/>
            <a:ext cx="2693899" cy="46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4AEECC-9802-1146-A83B-C0F3AB7A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69" y="713802"/>
            <a:ext cx="4368800" cy="5880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0DDB27-DCDB-BD48-98BC-F70FF8C3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69" y="488501"/>
            <a:ext cx="6946900" cy="4559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3DF3E6-F83E-AF4E-919F-E5D015EEB8D8}"/>
              </a:ext>
            </a:extLst>
          </p:cNvPr>
          <p:cNvSpPr/>
          <p:nvPr/>
        </p:nvSpPr>
        <p:spPr>
          <a:xfrm>
            <a:off x="765030" y="5494177"/>
            <a:ext cx="4392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b="1" dirty="0" err="1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overflow:hidden</a:t>
            </a:r>
            <a:r>
              <a:rPr lang="en-US" altLang="zh-Han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Hans" altLang="en-U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溢出隐藏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386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BA9DB91-922A-474A-98FC-D17CFE99B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39002"/>
            <a:ext cx="9144000" cy="922627"/>
          </a:xfrm>
        </p:spPr>
        <p:txBody>
          <a:bodyPr/>
          <a:lstStyle/>
          <a:p>
            <a:r>
              <a:rPr lang="zh-CN" altLang="en-US" sz="5400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回顾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3CBBD7F2-C510-41E2-9FC6-A61D2C04A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4994" y="1761629"/>
            <a:ext cx="9821092" cy="4367028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、结构标准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-HTML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，表现标准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，行为标准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-JavaScript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、在以下空格处填写英文单词：响应式网页设计是网页内容随着视口（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viewport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）及设备（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device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）的不同呈现不同的样式（ 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style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、标签丶属性丶值、注释丶语法符号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、行间样式引入、</a:t>
            </a:r>
          </a:p>
          <a:p>
            <a:pPr algn="l">
              <a:lnSpc>
                <a:spcPct val="13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26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DFE16E-1478-8442-9F29-D8B707A845EC}"/>
              </a:ext>
            </a:extLst>
          </p:cNvPr>
          <p:cNvSpPr/>
          <p:nvPr/>
        </p:nvSpPr>
        <p:spPr>
          <a:xfrm>
            <a:off x="1170929" y="5598572"/>
            <a:ext cx="51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b="1" dirty="0" err="1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overflow:auto</a:t>
            </a:r>
            <a:r>
              <a:rPr lang="en-US" altLang="zh-Han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Hans" altLang="en-U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溢出出现滚动条</a:t>
            </a:r>
            <a:endParaRPr lang="en-US" altLang="zh-Hans" sz="2400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52F409-0615-6A41-B1F1-1EB74847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85" y="1010587"/>
            <a:ext cx="5372100" cy="426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E9CE72-53D8-D849-AB39-0EF7B3A8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86" y="549270"/>
            <a:ext cx="4394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DFE16E-1478-8442-9F29-D8B707A845EC}"/>
              </a:ext>
            </a:extLst>
          </p:cNvPr>
          <p:cNvSpPr/>
          <p:nvPr/>
        </p:nvSpPr>
        <p:spPr>
          <a:xfrm>
            <a:off x="1071484" y="5829404"/>
            <a:ext cx="5291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b="1" dirty="0" err="1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overflow:scroll</a:t>
            </a:r>
            <a:r>
              <a:rPr lang="en-US" altLang="zh-Han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Hans" altLang="en-US" sz="24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一直出现滚动条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49" y="490731"/>
            <a:ext cx="4601693" cy="493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94" y="685520"/>
            <a:ext cx="4404499" cy="5782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4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D3F1C5-B8DF-4DA1-B36F-84ED43FF5849}"/>
              </a:ext>
            </a:extLst>
          </p:cNvPr>
          <p:cNvSpPr/>
          <p:nvPr/>
        </p:nvSpPr>
        <p:spPr>
          <a:xfrm>
            <a:off x="927001" y="1537921"/>
            <a:ext cx="10337998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水平滚动面板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：水平空间足够时，显示所有商品，空间不够时，可以左右滚动。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B526C-B5AF-422C-A749-4A2A7F11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2898243"/>
            <a:ext cx="10512857" cy="29540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456746-0874-8345-9BA2-7D0C7435112B}"/>
              </a:ext>
            </a:extLst>
          </p:cNvPr>
          <p:cNvSpPr/>
          <p:nvPr/>
        </p:nvSpPr>
        <p:spPr>
          <a:xfrm>
            <a:off x="856081" y="882894"/>
            <a:ext cx="2865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8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</a:t>
            </a:r>
            <a:r>
              <a:rPr lang="zh-CN" altLang="en-US" sz="28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的用法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85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48647F4-36C0-4A07-BDA5-C04092FEFBB2}"/>
              </a:ext>
            </a:extLst>
          </p:cNvPr>
          <p:cNvSpPr/>
          <p:nvPr/>
        </p:nvSpPr>
        <p:spPr>
          <a:xfrm>
            <a:off x="1338469" y="893780"/>
            <a:ext cx="99336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.Scroll_Wrapper {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width: 100%;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white-space: nowrap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 /* 为了把所有内容都保持在一行*/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overflow-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auto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  /* 如果溢出框，则应该提供横向滚动机制 */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overflow-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hidden; /* 裁剪内容 - 不提供竖向滚动机制 */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D5182B-3ACB-4B90-A833-E43E117947B4}"/>
              </a:ext>
            </a:extLst>
          </p:cNvPr>
          <p:cNvSpPr/>
          <p:nvPr/>
        </p:nvSpPr>
        <p:spPr>
          <a:xfrm>
            <a:off x="1338468" y="3202104"/>
            <a:ext cx="9515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.Item {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display: inline-flex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将对象作为内联块级弹性伸缩盒显示 *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75E6C1-49C3-D645-93E2-871E830F861B}"/>
              </a:ext>
            </a:extLst>
          </p:cNvPr>
          <p:cNvSpPr/>
          <p:nvPr/>
        </p:nvSpPr>
        <p:spPr>
          <a:xfrm>
            <a:off x="919840" y="5136398"/>
            <a:ext cx="10352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这里的</a:t>
            </a:r>
            <a:r>
              <a:rPr lang="en-US" altLang="zh-CN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white-space: </a:t>
            </a:r>
            <a:r>
              <a:rPr lang="en-US" altLang="zh-CN" sz="2400" dirty="0" err="1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nowrap</a:t>
            </a:r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意思是有空白的时候不折行。为了把所有内容都保持在一行， 设置了所有子元素为行内元素。虽然使用的是</a:t>
            </a:r>
            <a:r>
              <a:rPr lang="en-US" altLang="zh-CN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inline-flex</a:t>
            </a:r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，其实</a:t>
            </a:r>
            <a:r>
              <a:rPr lang="en-US" altLang="zh-CN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inline-block</a:t>
            </a:r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 </a:t>
            </a:r>
            <a:r>
              <a:rPr lang="en-US" altLang="zh-CN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inline-table</a:t>
            </a:r>
            <a:r>
              <a:rPr lang="zh-CN" altLang="en-US" sz="24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都可以。 </a:t>
            </a:r>
          </a:p>
        </p:txBody>
      </p:sp>
    </p:spTree>
    <p:extLst>
      <p:ext uri="{BB962C8B-B14F-4D97-AF65-F5344CB8AC3E}">
        <p14:creationId xmlns:p14="http://schemas.microsoft.com/office/powerpoint/2010/main" val="10026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C3BEB5-20CF-4414-901B-3ED30B0458D4}"/>
              </a:ext>
            </a:extLst>
          </p:cNvPr>
          <p:cNvSpPr txBox="1"/>
          <p:nvPr/>
        </p:nvSpPr>
        <p:spPr>
          <a:xfrm>
            <a:off x="1030252" y="1070772"/>
            <a:ext cx="2901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练习：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01D725-5E14-4C4C-A495-BBB2ECA0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08" y="2057866"/>
            <a:ext cx="10512857" cy="295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F902A3A-C572-B94D-BD97-9F6550D8ADFD}"/>
              </a:ext>
            </a:extLst>
          </p:cNvPr>
          <p:cNvSpPr/>
          <p:nvPr/>
        </p:nvSpPr>
        <p:spPr>
          <a:xfrm>
            <a:off x="3224348" y="2912247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28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中创建分支</a:t>
            </a:r>
          </a:p>
        </p:txBody>
      </p:sp>
    </p:spTree>
    <p:extLst>
      <p:ext uri="{BB962C8B-B14F-4D97-AF65-F5344CB8AC3E}">
        <p14:creationId xmlns:p14="http://schemas.microsoft.com/office/powerpoint/2010/main" val="1263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A806A3-C138-6A46-91B6-50504BF60660}"/>
              </a:ext>
            </a:extLst>
          </p:cNvPr>
          <p:cNvSpPr/>
          <p:nvPr/>
        </p:nvSpPr>
        <p:spPr>
          <a:xfrm>
            <a:off x="856080" y="1143369"/>
            <a:ext cx="10726319" cy="1930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中创建分支</a:t>
            </a:r>
            <a:r>
              <a:rPr lang="zh-CN" altLang="en-US" sz="2800" dirty="0">
                <a:latin typeface="+mn-ea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我们有时会碰到有些设备（浏览器）不支持某些特性，此时，往往需要在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CSS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中创建分支（条件判断）。如果设备支持某特性，就应用该段样式，如果不支持，则应用另外一段样式。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AB891A-B104-0F46-A14E-B936898F856C}"/>
              </a:ext>
            </a:extLst>
          </p:cNvPr>
          <p:cNvSpPr/>
          <p:nvPr/>
        </p:nvSpPr>
        <p:spPr>
          <a:xfrm>
            <a:off x="944215" y="3675438"/>
            <a:ext cx="8058616" cy="2601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创建分支的两种方法：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：目前，用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进行判断支持的浏览器不多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借助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JavaScript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  <a:p>
            <a:pPr>
              <a:lnSpc>
                <a:spcPct val="150000"/>
              </a:lnSpc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72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D474A2-82A2-D742-8696-07BC0821ECE2}"/>
              </a:ext>
            </a:extLst>
          </p:cNvPr>
          <p:cNvSpPr/>
          <p:nvPr/>
        </p:nvSpPr>
        <p:spPr>
          <a:xfrm>
            <a:off x="856080" y="1252226"/>
            <a:ext cx="10726319" cy="3222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分支方法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特性查询 </a:t>
            </a:r>
            <a:r>
              <a:rPr lang="en-US" altLang="zh-CN" sz="2800" b="1" dirty="0">
                <a:solidFill>
                  <a:srgbClr val="FF0000"/>
                </a:solidFill>
                <a:latin typeface="+mn-ea"/>
                <a:ea typeface="黑体" panose="02010609060101010101" pitchFamily="49" charset="-122"/>
              </a:rPr>
              <a:t>@support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  <a:ea typeface="黑体" panose="02010609060101010101" pitchFamily="49" charset="-122"/>
              </a:rPr>
              <a:t>（与媒体查询类似）</a:t>
            </a:r>
            <a:endParaRPr lang="en-US" altLang="zh-CN" sz="2800" b="1" dirty="0">
              <a:latin typeface="+mn-ea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黑体" panose="02010609060101010101" pitchFamily="49" charset="-122"/>
              </a:rPr>
              <a:t>语法：</a:t>
            </a:r>
            <a:endParaRPr lang="en-US" altLang="zh-CN" sz="2800" b="1" dirty="0">
              <a:latin typeface="+mn-ea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@support(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属性：值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各种样式；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}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E11C03-73F3-8D4A-A7FE-8CAD7BC9DDBB}"/>
              </a:ext>
            </a:extLst>
          </p:cNvPr>
          <p:cNvSpPr/>
          <p:nvPr/>
        </p:nvSpPr>
        <p:spPr>
          <a:xfrm>
            <a:off x="1267518" y="5605774"/>
            <a:ext cx="5498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F75BF"/>
                </a:solidFill>
              </a:rPr>
              <a:t>https://www.w3cschool.cn/lugfe/lugfe-zn7925zg.html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BAF164-E413-D54B-B7ED-FE64503C044B}"/>
              </a:ext>
            </a:extLst>
          </p:cNvPr>
          <p:cNvSpPr/>
          <p:nvPr/>
        </p:nvSpPr>
        <p:spPr>
          <a:xfrm>
            <a:off x="1267518" y="5051776"/>
            <a:ext cx="984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F75BF"/>
                </a:solidFill>
              </a:rPr>
              <a:t>https://developer.mozilla.org/zh-CN/docs/Web/CSS/@supports#检测是否支持指定的CSS属性</a:t>
            </a:r>
          </a:p>
        </p:txBody>
      </p:sp>
    </p:spTree>
    <p:extLst>
      <p:ext uri="{BB962C8B-B14F-4D97-AF65-F5344CB8AC3E}">
        <p14:creationId xmlns:p14="http://schemas.microsoft.com/office/powerpoint/2010/main" val="5642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268618-F6BF-5E4B-BF8C-27F6A999EC8B}"/>
              </a:ext>
            </a:extLst>
          </p:cNvPr>
          <p:cNvSpPr/>
          <p:nvPr/>
        </p:nvSpPr>
        <p:spPr>
          <a:xfrm>
            <a:off x="999815" y="1023648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分支方法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组合查询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A55B2C-13C2-8B42-8B45-2E88521E1C72}"/>
              </a:ext>
            </a:extLst>
          </p:cNvPr>
          <p:cNvSpPr/>
          <p:nvPr/>
        </p:nvSpPr>
        <p:spPr>
          <a:xfrm>
            <a:off x="999815" y="1462847"/>
            <a:ext cx="10726319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  <a:ea typeface="黑体" panose="02010609060101010101" pitchFamily="49" charset="-122"/>
              </a:rPr>
              <a:t>组合条件：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多个支持的特性的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组合</a:t>
            </a:r>
            <a:endParaRPr lang="en-US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70DE32-AF21-0245-9567-0EF8F603674B}"/>
              </a:ext>
            </a:extLst>
          </p:cNvPr>
          <p:cNvSpPr/>
          <p:nvPr/>
        </p:nvSpPr>
        <p:spPr>
          <a:xfrm>
            <a:off x="7626338" y="1146415"/>
            <a:ext cx="20826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and: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并且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or: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F363270-39F4-884A-8189-C6705B78EAD7}"/>
              </a:ext>
            </a:extLst>
          </p:cNvPr>
          <p:cNvSpPr/>
          <p:nvPr/>
        </p:nvSpPr>
        <p:spPr>
          <a:xfrm>
            <a:off x="999815" y="2315103"/>
            <a:ext cx="6336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@supports ((display: flex) and (pointer: coarse)) {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.Item {</a:t>
            </a:r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display: inline-flex;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}</a:t>
            </a:r>
          </a:p>
          <a:p>
            <a:r>
              <a:rPr lang="zh-CN" altLang="en-US" sz="2400" dirty="0"/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8C943E-3986-4F41-B0A9-63D3C6A111AD}"/>
              </a:ext>
            </a:extLst>
          </p:cNvPr>
          <p:cNvSpPr/>
          <p:nvPr/>
        </p:nvSpPr>
        <p:spPr>
          <a:xfrm>
            <a:off x="5354605" y="3924391"/>
            <a:ext cx="66260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@supports ((display: flex) and (pointer: coarse)) or (transform: translate3d(0, 0, 0)) {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.Item {</a:t>
            </a:r>
          </a:p>
          <a:p>
            <a:r>
              <a:rPr lang="en-US" altLang="zh-CN" sz="2400" dirty="0"/>
              <a:t>		</a:t>
            </a:r>
            <a:r>
              <a:rPr lang="zh-CN" altLang="en-US" sz="2400" dirty="0"/>
              <a:t>display: inline-flex;</a:t>
            </a:r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}</a:t>
            </a:r>
          </a:p>
          <a:p>
            <a:r>
              <a:rPr lang="zh-CN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7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9D387C8-5821-FA47-A3D7-5D5F1AB7D430}"/>
              </a:ext>
            </a:extLst>
          </p:cNvPr>
          <p:cNvSpPr/>
          <p:nvPr/>
        </p:nvSpPr>
        <p:spPr>
          <a:xfrm>
            <a:off x="732840" y="742556"/>
            <a:ext cx="10726319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CSS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分支方法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JavaScript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库（</a:t>
            </a:r>
            <a:r>
              <a:rPr lang="en-US" altLang="zh-CN" sz="28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Modernizr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642BE4-D474-FF48-8B2E-0CDE8CED3238}"/>
              </a:ext>
            </a:extLst>
          </p:cNvPr>
          <p:cNvSpPr/>
          <p:nvPr/>
        </p:nvSpPr>
        <p:spPr>
          <a:xfrm>
            <a:off x="642257" y="1380231"/>
            <a:ext cx="104067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Modernizr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：检测浏览器特性的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JavaScript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库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使用方法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：下载后，链接到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head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中，页面加载后，就会运行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Modernizr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内置的所有测试 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RWD P92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847F30-7732-CA48-9392-A4891ACAA268}"/>
              </a:ext>
            </a:extLst>
          </p:cNvPr>
          <p:cNvSpPr/>
          <p:nvPr/>
        </p:nvSpPr>
        <p:spPr>
          <a:xfrm>
            <a:off x="785548" y="2940982"/>
            <a:ext cx="8496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&lt;script src="/js/libs/modernizr-2.8.3-custom.min.js"&gt;&lt;/script&gt;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73CBB5-A197-004A-9029-1BC2270A977C}"/>
              </a:ext>
            </a:extLst>
          </p:cNvPr>
          <p:cNvSpPr/>
          <p:nvPr/>
        </p:nvSpPr>
        <p:spPr>
          <a:xfrm>
            <a:off x="642257" y="3687289"/>
            <a:ext cx="96737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渐进增强思想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为保证用户在任何环境、使用任何设备，都能正常访问核心内容或使用基本功能，应从最简单的可用代码、最基本的功能、支持能力最低的设备开始，逐步增强。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F2C921-C110-BB41-AD4F-3D8BFE873B1C}"/>
              </a:ext>
            </a:extLst>
          </p:cNvPr>
          <p:cNvSpPr/>
          <p:nvPr/>
        </p:nvSpPr>
        <p:spPr>
          <a:xfrm>
            <a:off x="5394562" y="5746112"/>
            <a:ext cx="5689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F75BF"/>
                </a:solidFill>
              </a:rPr>
              <a:t>https://www.cnblogs.com/lywone/p/9771120.html</a:t>
            </a:r>
          </a:p>
        </p:txBody>
      </p:sp>
    </p:spTree>
    <p:extLst>
      <p:ext uri="{BB962C8B-B14F-4D97-AF65-F5344CB8AC3E}">
        <p14:creationId xmlns:p14="http://schemas.microsoft.com/office/powerpoint/2010/main" val="9784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49FCC7-DB26-4708-9699-2F498DFBA108}"/>
              </a:ext>
            </a:extLst>
          </p:cNvPr>
          <p:cNvSpPr/>
          <p:nvPr/>
        </p:nvSpPr>
        <p:spPr>
          <a:xfrm>
            <a:off x="3104606" y="2925310"/>
            <a:ext cx="6270171" cy="6584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24490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E758F4-1F59-5A47-9E6D-E81D86A798BC}"/>
              </a:ext>
            </a:extLst>
          </p:cNvPr>
          <p:cNvSpPr/>
          <p:nvPr/>
        </p:nvSpPr>
        <p:spPr>
          <a:xfrm>
            <a:off x="3289662" y="2923133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选择符</a:t>
            </a:r>
          </a:p>
        </p:txBody>
      </p:sp>
    </p:spTree>
    <p:extLst>
      <p:ext uri="{BB962C8B-B14F-4D97-AF65-F5344CB8AC3E}">
        <p14:creationId xmlns:p14="http://schemas.microsoft.com/office/powerpoint/2010/main" val="378482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F1617582-4992-6F42-94B3-F733529EEEC9}"/>
              </a:ext>
            </a:extLst>
          </p:cNvPr>
          <p:cNvSpPr/>
          <p:nvPr/>
        </p:nvSpPr>
        <p:spPr>
          <a:xfrm>
            <a:off x="810739" y="1429095"/>
            <a:ext cx="10570522" cy="324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参考手册：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http://caibaojian.com/css3/selectors/attribute/index.htm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代码练习：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https://freecodecamp.cn/home</a:t>
            </a:r>
          </a:p>
        </p:txBody>
      </p:sp>
    </p:spTree>
    <p:extLst>
      <p:ext uri="{BB962C8B-B14F-4D97-AF65-F5344CB8AC3E}">
        <p14:creationId xmlns:p14="http://schemas.microsoft.com/office/powerpoint/2010/main" val="9585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3F72E00-3546-9A44-A939-EC31B2C8F026}"/>
              </a:ext>
            </a:extLst>
          </p:cNvPr>
          <p:cNvSpPr/>
          <p:nvPr/>
        </p:nvSpPr>
        <p:spPr>
          <a:xfrm>
            <a:off x="959005" y="767585"/>
            <a:ext cx="10726319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属性选择符：</a:t>
            </a:r>
            <a:r>
              <a:rPr lang="en-US" altLang="zh-CN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属性名</a:t>
            </a:r>
            <a:r>
              <a:rPr lang="en-US" altLang="zh-CN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=“</a:t>
            </a:r>
            <a:r>
              <a:rPr lang="zh-CN" altLang="en-US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  <a:r>
              <a:rPr lang="en-US" altLang="zh-CN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”]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1F665C-0A95-DC4D-8AD1-4595CE6FC364}"/>
              </a:ext>
            </a:extLst>
          </p:cNvPr>
          <p:cNvSpPr/>
          <p:nvPr/>
        </p:nvSpPr>
        <p:spPr>
          <a:xfrm>
            <a:off x="1018478" y="1552298"/>
            <a:ext cx="10214517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[alt]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 border: 3px dashed #e15f5f; } 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其中的选择符选择任何包含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属性的元素。如果想选择包含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data-sausage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属性的元素，就可以这样写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[data-sausage] { /*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 *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 } 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只要在方括号中给出属性名就行。 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617582-4992-6F42-94B3-F733529EEEC9}"/>
              </a:ext>
            </a:extLst>
          </p:cNvPr>
          <p:cNvSpPr/>
          <p:nvPr/>
        </p:nvSpPr>
        <p:spPr>
          <a:xfrm>
            <a:off x="1018478" y="5859582"/>
            <a:ext cx="9096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http://caibaojian.com/css3/selectors/attribute/index.htm</a:t>
            </a:r>
          </a:p>
        </p:txBody>
      </p:sp>
    </p:spTree>
    <p:extLst>
      <p:ext uri="{BB962C8B-B14F-4D97-AF65-F5344CB8AC3E}">
        <p14:creationId xmlns:p14="http://schemas.microsoft.com/office/powerpoint/2010/main" val="30276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9D5296C-2B74-CB4E-A2CE-0684730F934A}"/>
              </a:ext>
            </a:extLst>
          </p:cNvPr>
          <p:cNvSpPr/>
          <p:nvPr/>
        </p:nvSpPr>
        <p:spPr>
          <a:xfrm>
            <a:off x="1509131" y="1199479"/>
            <a:ext cx="9218341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如果同时指定属性的值，还可以进一步缩小搜索范围。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比如，以下规则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alt="sausages"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 /*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 *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 }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只会选择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属性值为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sausages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的元素，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比如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class="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oscarMain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src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="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sausages.png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 alt="sausages" /&gt; </a:t>
            </a:r>
          </a:p>
        </p:txBody>
      </p:sp>
    </p:spTree>
    <p:extLst>
      <p:ext uri="{BB962C8B-B14F-4D97-AF65-F5344CB8AC3E}">
        <p14:creationId xmlns:p14="http://schemas.microsoft.com/office/powerpoint/2010/main" val="135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1219B2F-C23E-074F-996A-84711228F1F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2937" y="1610016"/>
            <a:ext cx="10478536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5D49F7A-5F77-D147-BDB0-BD4D8013DB7F}"/>
              </a:ext>
            </a:extLst>
          </p:cNvPr>
          <p:cNvSpPr/>
          <p:nvPr/>
        </p:nvSpPr>
        <p:spPr>
          <a:xfrm>
            <a:off x="856080" y="938347"/>
            <a:ext cx="2472907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练习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19500E-913E-D04F-A577-DC735841F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58" b="14363"/>
          <a:stretch/>
        </p:blipFill>
        <p:spPr>
          <a:xfrm>
            <a:off x="6170385" y="1610016"/>
            <a:ext cx="5385260" cy="3700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85CFD90-FF23-EA48-979A-C477432C78C9}"/>
              </a:ext>
            </a:extLst>
          </p:cNvPr>
          <p:cNvSpPr/>
          <p:nvPr/>
        </p:nvSpPr>
        <p:spPr>
          <a:xfrm>
            <a:off x="856080" y="1904561"/>
            <a:ext cx="4528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[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]实现右侧效果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3254F9-B6CC-7A40-BAC9-8B527DDF9850}"/>
              </a:ext>
            </a:extLst>
          </p:cNvPr>
          <p:cNvSpPr/>
          <p:nvPr/>
        </p:nvSpPr>
        <p:spPr>
          <a:xfrm>
            <a:off x="834760" y="4517355"/>
            <a:ext cx="5335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img</a:t>
            </a:r>
            <a:r>
              <a:rPr lang="en-US" altLang="zh-CN" sz="2000" dirty="0"/>
              <a:t>[alt="Guardians of the Galaxy"]</a:t>
            </a:r>
          </a:p>
          <a:p>
            <a:r>
              <a:rPr lang="en-US" altLang="zh-CN" sz="2000"/>
              <a:t>{</a:t>
            </a:r>
            <a:r>
              <a:rPr lang="en-US" altLang="zh-CN" sz="2000" dirty="0"/>
              <a:t>border: 3px dashed #</a:t>
            </a:r>
            <a:r>
              <a:rPr lang="en-US" altLang="zh-CN" sz="2000"/>
              <a:t>e15f5f;}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9087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F87ABA4-E7C5-F640-8817-60A592255952}"/>
              </a:ext>
            </a:extLst>
          </p:cNvPr>
          <p:cNvSpPr/>
          <p:nvPr/>
        </p:nvSpPr>
        <p:spPr>
          <a:xfrm>
            <a:off x="823423" y="873656"/>
            <a:ext cx="10726319" cy="1308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子字符串匹配属性选择符</a:t>
            </a:r>
            <a:endParaRPr lang="en-US" altLang="zh-CN" sz="2800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ECFD47-245E-0D4A-9AB4-75EFEF759235}"/>
              </a:ext>
            </a:extLst>
          </p:cNvPr>
          <p:cNvSpPr/>
          <p:nvPr/>
        </p:nvSpPr>
        <p:spPr>
          <a:xfrm>
            <a:off x="905908" y="1848481"/>
            <a:ext cx="3440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开头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CN" sz="28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^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E53E3E-B9AC-4847-94D5-6B5927F3C7FB}"/>
              </a:ext>
            </a:extLst>
          </p:cNvPr>
          <p:cNvSpPr/>
          <p:nvPr/>
        </p:nvSpPr>
        <p:spPr>
          <a:xfrm>
            <a:off x="905908" y="273807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D7B474-8281-6945-8A7F-BA33363E25B4}"/>
              </a:ext>
            </a:extLst>
          </p:cNvPr>
          <p:cNvSpPr/>
          <p:nvPr/>
        </p:nvSpPr>
        <p:spPr>
          <a:xfrm>
            <a:off x="1790492" y="4150892"/>
            <a:ext cx="32015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img[alt</a:t>
            </a:r>
            <a:r>
              <a:rPr lang="zh-CN" altLang="en-US" sz="2800" dirty="0">
                <a:solidFill>
                  <a:srgbClr val="FF0000"/>
                </a:solidFill>
              </a:rPr>
              <a:t>^</a:t>
            </a:r>
            <a:r>
              <a:rPr lang="zh-CN" altLang="en-US" sz="2800" dirty="0"/>
              <a:t>="film"] {...}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E58EF1-498D-9949-96F2-A68C91388315}"/>
              </a:ext>
            </a:extLst>
          </p:cNvPr>
          <p:cNvSpPr/>
          <p:nvPr/>
        </p:nvSpPr>
        <p:spPr>
          <a:xfrm>
            <a:off x="1774637" y="4911678"/>
            <a:ext cx="84666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&lt;img src="img/ace-film.jpg" alt="</a:t>
            </a:r>
            <a:r>
              <a:rPr lang="zh-CN" altLang="en-US" sz="2800" dirty="0">
                <a:solidFill>
                  <a:srgbClr val="FF0000"/>
                </a:solidFill>
              </a:rPr>
              <a:t>film</a:t>
            </a:r>
            <a:r>
              <a:rPr lang="zh-CN" altLang="en-US" sz="2800" dirty="0"/>
              <a:t>-ace"&gt;</a:t>
            </a:r>
          </a:p>
          <a:p>
            <a:r>
              <a:rPr lang="zh-CN" altLang="en-US" sz="2800" dirty="0"/>
              <a:t>&lt;img src="img/rubbish-film.jpg" alt="</a:t>
            </a:r>
            <a:r>
              <a:rPr lang="zh-CN" altLang="en-US" sz="2800" dirty="0">
                <a:solidFill>
                  <a:srgbClr val="FF0000"/>
                </a:solidFill>
              </a:rPr>
              <a:t>film</a:t>
            </a:r>
            <a:r>
              <a:rPr lang="zh-CN" altLang="en-US" sz="2800" dirty="0"/>
              <a:t>-rubbish"&gt;</a:t>
            </a:r>
          </a:p>
        </p:txBody>
      </p:sp>
      <p:sp>
        <p:nvSpPr>
          <p:cNvPr id="8" name="对话气泡: 圆角矩形 8">
            <a:extLst>
              <a:ext uri="{FF2B5EF4-FFF2-40B4-BE49-F238E27FC236}">
                <a16:creationId xmlns:a16="http://schemas.microsoft.com/office/drawing/2014/main" id="{495363E3-2C57-3642-9C59-760DFED7D633}"/>
              </a:ext>
            </a:extLst>
          </p:cNvPr>
          <p:cNvSpPr/>
          <p:nvPr/>
        </p:nvSpPr>
        <p:spPr>
          <a:xfrm>
            <a:off x="4280452" y="2887300"/>
            <a:ext cx="2425148" cy="914362"/>
          </a:xfrm>
          <a:prstGeom prst="wedgeRoundRectCallout">
            <a:avLst>
              <a:gd name="adj1" fmla="val -100440"/>
              <a:gd name="adj2" fmla="val 7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alt</a:t>
            </a:r>
            <a:r>
              <a:rPr lang="zh-CN" altLang="en-US" sz="2400" dirty="0">
                <a:solidFill>
                  <a:schemeClr val="bg1"/>
                </a:solidFill>
              </a:rPr>
              <a:t>属性值中以</a:t>
            </a:r>
            <a:r>
              <a:rPr lang="en-US" altLang="zh-CN" sz="2400" dirty="0">
                <a:solidFill>
                  <a:schemeClr val="bg1"/>
                </a:solidFill>
              </a:rPr>
              <a:t>film</a:t>
            </a:r>
            <a:r>
              <a:rPr lang="zh-CN" altLang="en-US" sz="2400" dirty="0">
                <a:solidFill>
                  <a:schemeClr val="bg1"/>
                </a:solidFill>
              </a:rPr>
              <a:t>为开头</a:t>
            </a:r>
          </a:p>
        </p:txBody>
      </p:sp>
    </p:spTree>
    <p:extLst>
      <p:ext uri="{BB962C8B-B14F-4D97-AF65-F5344CB8AC3E}">
        <p14:creationId xmlns:p14="http://schemas.microsoft.com/office/powerpoint/2010/main" val="22571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1A85D19-E1D0-0441-8C37-F3B6B0BFB27A}"/>
              </a:ext>
            </a:extLst>
          </p:cNvPr>
          <p:cNvSpPr/>
          <p:nvPr/>
        </p:nvSpPr>
        <p:spPr>
          <a:xfrm>
            <a:off x="1052023" y="1102821"/>
            <a:ext cx="3225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itchFamily="2" charset="2"/>
              <a:buChar char="l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包含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...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*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</a:p>
        </p:txBody>
      </p:sp>
      <p:sp>
        <p:nvSpPr>
          <p:cNvPr id="6" name="对话气泡: 圆角矩形 8">
            <a:extLst>
              <a:ext uri="{FF2B5EF4-FFF2-40B4-BE49-F238E27FC236}">
                <a16:creationId xmlns:a16="http://schemas.microsoft.com/office/drawing/2014/main" id="{4808A46A-BC95-8E47-9207-C774922568A5}"/>
              </a:ext>
            </a:extLst>
          </p:cNvPr>
          <p:cNvSpPr/>
          <p:nvPr/>
        </p:nvSpPr>
        <p:spPr>
          <a:xfrm>
            <a:off x="5657905" y="1626041"/>
            <a:ext cx="2425148" cy="914362"/>
          </a:xfrm>
          <a:prstGeom prst="wedgeRoundRectCallout">
            <a:avLst>
              <a:gd name="adj1" fmla="val -100440"/>
              <a:gd name="adj2" fmla="val 7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属性值中包含</a:t>
            </a:r>
            <a:r>
              <a:rPr lang="en-US" altLang="zh-CN" sz="2400" dirty="0">
                <a:solidFill>
                  <a:schemeClr val="bg1"/>
                </a:solidFill>
              </a:rPr>
              <a:t>cream</a:t>
            </a:r>
            <a:r>
              <a:rPr lang="zh-CN" altLang="en-US" sz="2400" dirty="0">
                <a:solidFill>
                  <a:schemeClr val="bg1"/>
                </a:solidFill>
              </a:rPr>
              <a:t>字符串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D3E9CB-FF52-9948-AA22-0E6F54D60172}"/>
              </a:ext>
            </a:extLst>
          </p:cNvPr>
          <p:cNvSpPr/>
          <p:nvPr/>
        </p:nvSpPr>
        <p:spPr>
          <a:xfrm>
            <a:off x="2091713" y="27498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/>
              <a:t>[data-ingredients</a:t>
            </a:r>
            <a:r>
              <a:rPr lang="zh-CN" altLang="en-US" sz="2400" dirty="0">
                <a:solidFill>
                  <a:srgbClr val="FF0000"/>
                </a:solidFill>
              </a:rPr>
              <a:t>*</a:t>
            </a:r>
            <a:r>
              <a:rPr lang="zh-CN" altLang="en-US" sz="2400" dirty="0"/>
              <a:t>="cream"] {</a:t>
            </a:r>
          </a:p>
          <a:p>
            <a:r>
              <a:rPr lang="zh-CN" altLang="en-US" sz="2400" dirty="0"/>
              <a:t>color: red;</a:t>
            </a:r>
          </a:p>
          <a:p>
            <a:r>
              <a:rPr lang="zh-CN" altLang="en-US" sz="2400" dirty="0"/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5C0301-3325-B847-ADF6-4EFA3E5EC2BC}"/>
              </a:ext>
            </a:extLst>
          </p:cNvPr>
          <p:cNvSpPr/>
          <p:nvPr/>
        </p:nvSpPr>
        <p:spPr>
          <a:xfrm>
            <a:off x="2091713" y="4361412"/>
            <a:ext cx="9661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&lt;p data-ingredients="scones </a:t>
            </a:r>
            <a:r>
              <a:rPr lang="zh-CN" altLang="en-US" sz="2400" dirty="0">
                <a:solidFill>
                  <a:srgbClr val="FF0000"/>
                </a:solidFill>
              </a:rPr>
              <a:t>cream</a:t>
            </a:r>
            <a:r>
              <a:rPr lang="zh-CN" altLang="en-US" sz="2400" dirty="0"/>
              <a:t> jam"&gt;Will I get selected?&lt;/p&gt;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E918FF-DC81-0F46-8FDA-558456D2C9F3}"/>
              </a:ext>
            </a:extLst>
          </p:cNvPr>
          <p:cNvSpPr/>
          <p:nvPr/>
        </p:nvSpPr>
        <p:spPr>
          <a:xfrm>
            <a:off x="1210708" y="1826047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0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E31405-CDC6-8242-BAEB-A805D7337F61}"/>
              </a:ext>
            </a:extLst>
          </p:cNvPr>
          <p:cNvSpPr/>
          <p:nvPr/>
        </p:nvSpPr>
        <p:spPr>
          <a:xfrm>
            <a:off x="1232480" y="1164655"/>
            <a:ext cx="3376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Wingdings" pitchFamily="2" charset="2"/>
              <a:buChar char="l"/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结尾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en-US" altLang="zh-CN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$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43360E-067F-9C4C-944A-5BF45252C061}"/>
              </a:ext>
            </a:extLst>
          </p:cNvPr>
          <p:cNvSpPr/>
          <p:nvPr/>
        </p:nvSpPr>
        <p:spPr>
          <a:xfrm>
            <a:off x="1182652" y="2071515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对话气泡: 圆角矩形 8">
            <a:extLst>
              <a:ext uri="{FF2B5EF4-FFF2-40B4-BE49-F238E27FC236}">
                <a16:creationId xmlns:a16="http://schemas.microsoft.com/office/drawing/2014/main" id="{7066AEB7-F910-EE41-B106-EC5C53B545E2}"/>
              </a:ext>
            </a:extLst>
          </p:cNvPr>
          <p:cNvSpPr/>
          <p:nvPr/>
        </p:nvSpPr>
        <p:spPr>
          <a:xfrm>
            <a:off x="5679677" y="1776070"/>
            <a:ext cx="2094617" cy="914362"/>
          </a:xfrm>
          <a:prstGeom prst="wedgeRoundRectCallout">
            <a:avLst>
              <a:gd name="adj1" fmla="val -100440"/>
              <a:gd name="adj2" fmla="val 7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属性值中以</a:t>
            </a:r>
            <a:r>
              <a:rPr lang="en-US" altLang="zh-CN" sz="2400" dirty="0">
                <a:solidFill>
                  <a:schemeClr val="bg1"/>
                </a:solidFill>
              </a:rPr>
              <a:t>jam</a:t>
            </a:r>
            <a:r>
              <a:rPr lang="zh-CN" altLang="en-US" sz="2400" dirty="0">
                <a:solidFill>
                  <a:schemeClr val="bg1"/>
                </a:solidFill>
              </a:rPr>
              <a:t>结尾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914942-648E-CE44-81CC-356653B73D92}"/>
              </a:ext>
            </a:extLst>
          </p:cNvPr>
          <p:cNvSpPr/>
          <p:nvPr/>
        </p:nvSpPr>
        <p:spPr>
          <a:xfrm>
            <a:off x="2113485" y="28998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[data-ingredients</a:t>
            </a:r>
            <a:r>
              <a:rPr lang="en-US" altLang="zh-CN" sz="2400" dirty="0">
                <a:solidFill>
                  <a:srgbClr val="FF0000"/>
                </a:solidFill>
              </a:rPr>
              <a:t>$</a:t>
            </a:r>
            <a:r>
              <a:rPr lang="en-US" altLang="zh-CN" sz="2400" dirty="0"/>
              <a:t>="jam"] {</a:t>
            </a:r>
          </a:p>
          <a:p>
            <a:r>
              <a:rPr lang="en-US" altLang="zh-CN" sz="2400" dirty="0"/>
              <a:t>color: red;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2DFA23-0B9F-F44A-8BF0-B0BAC9AAF98E}"/>
              </a:ext>
            </a:extLst>
          </p:cNvPr>
          <p:cNvSpPr/>
          <p:nvPr/>
        </p:nvSpPr>
        <p:spPr>
          <a:xfrm>
            <a:off x="2113485" y="4309671"/>
            <a:ext cx="9661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&lt;p data-ingredients="scones cream </a:t>
            </a:r>
            <a:r>
              <a:rPr lang="en-US" altLang="zh-CN" sz="2400" dirty="0">
                <a:solidFill>
                  <a:srgbClr val="FF0000"/>
                </a:solidFill>
              </a:rPr>
              <a:t>jam</a:t>
            </a:r>
            <a:r>
              <a:rPr lang="en-US" altLang="zh-CN" sz="2400" dirty="0"/>
              <a:t>"&gt;Will I get selected?&lt;/p&gt;</a:t>
            </a:r>
          </a:p>
          <a:p>
            <a:r>
              <a:rPr lang="en-US" altLang="zh-CN" sz="2400" dirty="0"/>
              <a:t>&lt;p data-ingredients="toast jam butter"&gt;Will I get selected?&lt;/p&gt;</a:t>
            </a:r>
          </a:p>
          <a:p>
            <a:r>
              <a:rPr lang="en-US" altLang="zh-CN" sz="2400" dirty="0"/>
              <a:t>&lt;p data-ingredients="jam toast butter"&gt;Will I get selected?&lt;/p&gt;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196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399886-ED5A-AD46-B30F-F46AC34BB4FF}"/>
              </a:ext>
            </a:extLst>
          </p:cNvPr>
          <p:cNvSpPr/>
          <p:nvPr/>
        </p:nvSpPr>
        <p:spPr>
          <a:xfrm>
            <a:off x="1291509" y="118010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可包含多个字符串：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B14C5E-EEF1-1B44-B89E-B5327440A8DA}"/>
              </a:ext>
            </a:extLst>
          </p:cNvPr>
          <p:cNvSpPr/>
          <p:nvPr/>
        </p:nvSpPr>
        <p:spPr>
          <a:xfrm>
            <a:off x="1291509" y="1940886"/>
            <a:ext cx="906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对话气泡: 圆角矩形 8">
            <a:extLst>
              <a:ext uri="{FF2B5EF4-FFF2-40B4-BE49-F238E27FC236}">
                <a16:creationId xmlns:a16="http://schemas.microsoft.com/office/drawing/2014/main" id="{B80BD66E-99A4-D245-A460-66C5E6025809}"/>
              </a:ext>
            </a:extLst>
          </p:cNvPr>
          <p:cNvSpPr/>
          <p:nvPr/>
        </p:nvSpPr>
        <p:spPr>
          <a:xfrm>
            <a:off x="5788534" y="1645441"/>
            <a:ext cx="3353573" cy="914362"/>
          </a:xfrm>
          <a:prstGeom prst="wedgeRoundRectCallout">
            <a:avLst>
              <a:gd name="adj1" fmla="val -100440"/>
              <a:gd name="adj2" fmla="val 7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选择既包含</a:t>
            </a:r>
            <a:r>
              <a:rPr lang="en-US" altLang="zh-CN" sz="2400" dirty="0">
                <a:solidFill>
                  <a:schemeClr val="bg1"/>
                </a:solidFill>
              </a:rPr>
              <a:t>awful</a:t>
            </a:r>
            <a:r>
              <a:rPr lang="zh-CN" altLang="en-US" sz="2400" dirty="0">
                <a:solidFill>
                  <a:schemeClr val="bg1"/>
                </a:solidFill>
              </a:rPr>
              <a:t>又包含</a:t>
            </a:r>
            <a:r>
              <a:rPr lang="en-US" altLang="zh-CN" sz="2400" dirty="0">
                <a:solidFill>
                  <a:schemeClr val="bg1"/>
                </a:solidFill>
              </a:rPr>
              <a:t>moulin-rouge</a:t>
            </a:r>
            <a:r>
              <a:rPr lang="zh-CN" altLang="en-US" sz="2400" dirty="0">
                <a:solidFill>
                  <a:schemeClr val="bg1"/>
                </a:solidFill>
              </a:rPr>
              <a:t>的属性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C38562-8CF2-BE45-8A5F-C66F6CF1A45B}"/>
              </a:ext>
            </a:extLst>
          </p:cNvPr>
          <p:cNvSpPr/>
          <p:nvPr/>
        </p:nvSpPr>
        <p:spPr>
          <a:xfrm>
            <a:off x="2222342" y="2769258"/>
            <a:ext cx="7913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[data-film*="</a:t>
            </a:r>
            <a:r>
              <a:rPr lang="en-US" altLang="zh-CN" sz="2400" dirty="0">
                <a:solidFill>
                  <a:srgbClr val="FF0000"/>
                </a:solidFill>
              </a:rPr>
              <a:t>awful</a:t>
            </a:r>
            <a:r>
              <a:rPr lang="en-US" altLang="zh-CN" sz="2400" dirty="0"/>
              <a:t>"][data-film*="</a:t>
            </a:r>
            <a:r>
              <a:rPr lang="en-US" altLang="zh-CN" sz="2400" dirty="0">
                <a:solidFill>
                  <a:srgbClr val="FF0000"/>
                </a:solidFill>
              </a:rPr>
              <a:t>moulin-rouge</a:t>
            </a:r>
            <a:r>
              <a:rPr lang="en-US" altLang="zh-CN" sz="2400" dirty="0"/>
              <a:t>"] {</a:t>
            </a:r>
          </a:p>
          <a:p>
            <a:r>
              <a:rPr lang="en-US" altLang="zh-CN" sz="2400" dirty="0"/>
              <a:t>color: red;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A4B5C7-6CA8-384E-B308-04E68614C4E3}"/>
              </a:ext>
            </a:extLst>
          </p:cNvPr>
          <p:cNvSpPr/>
          <p:nvPr/>
        </p:nvSpPr>
        <p:spPr>
          <a:xfrm>
            <a:off x="1470658" y="5191586"/>
            <a:ext cx="9096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http://caibaojian.com/css3/selectors/attribute/index.htm</a:t>
            </a:r>
          </a:p>
        </p:txBody>
      </p:sp>
    </p:spTree>
    <p:extLst>
      <p:ext uri="{BB962C8B-B14F-4D97-AF65-F5344CB8AC3E}">
        <p14:creationId xmlns:p14="http://schemas.microsoft.com/office/powerpoint/2010/main" val="517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960841-8777-D34F-9395-4A6127149828}"/>
              </a:ext>
            </a:extLst>
          </p:cNvPr>
          <p:cNvSpPr/>
          <p:nvPr/>
        </p:nvSpPr>
        <p:spPr>
          <a:xfrm>
            <a:off x="3224347" y="2683647"/>
            <a:ext cx="6270171" cy="984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结构化伪类</a:t>
            </a:r>
            <a:endParaRPr lang="en-US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根据元素间位置进行选择的选择符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0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58563D-F95E-4D37-8233-EFDA296F45B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56732" y="1115332"/>
            <a:ext cx="10478536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层叠样式表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Cascading Style Sheet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）的英文缩写。它可以控制网页的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样式和布局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，允许将样式信息与网页内容分离的一种标记语言。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进化版本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基础上，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增强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了许多特性，弥补了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的众多不足之处，使得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开发变得更为高效和便捷。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可用任何文本编辑工具来编写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1A5F5C-5BFB-432C-AF91-DE09F2FF99A9}"/>
              </a:ext>
            </a:extLst>
          </p:cNvPr>
          <p:cNvSpPr txBox="1"/>
          <p:nvPr/>
        </p:nvSpPr>
        <p:spPr>
          <a:xfrm>
            <a:off x="927652" y="5850157"/>
            <a:ext cx="327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查看新特性支持情况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9F4638-4DFC-4DD7-B579-58014399B3BD}"/>
              </a:ext>
            </a:extLst>
          </p:cNvPr>
          <p:cNvSpPr/>
          <p:nvPr/>
        </p:nvSpPr>
        <p:spPr>
          <a:xfrm>
            <a:off x="4081669" y="5778150"/>
            <a:ext cx="2811795" cy="5336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900"/>
              </a:spcBef>
            </a:pPr>
            <a:r>
              <a:rPr lang="en-US" altLang="zh-CN" sz="2400" dirty="0">
                <a:hlinkClick r:id="rId2"/>
              </a:rPr>
              <a:t>https://caniuse.com/</a:t>
            </a:r>
            <a:endParaRPr lang="en-US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370446-15BC-B041-B15F-6FC398EA0ACD}"/>
              </a:ext>
            </a:extLst>
          </p:cNvPr>
          <p:cNvSpPr/>
          <p:nvPr/>
        </p:nvSpPr>
        <p:spPr>
          <a:xfrm>
            <a:off x="927652" y="5309431"/>
            <a:ext cx="842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baike.baidu.com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/item/CSS3/4059544?fr=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aladdin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75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207452A-A4D0-6644-9A7B-0F548F197170}"/>
              </a:ext>
            </a:extLst>
          </p:cNvPr>
          <p:cNvSpPr/>
          <p:nvPr/>
        </p:nvSpPr>
        <p:spPr>
          <a:xfrm>
            <a:off x="825967" y="929729"/>
            <a:ext cx="10540065" cy="1308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场景：只想对前四个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标签（除最后一个）进行统一样式更改。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传统做法：需要给最后一个链接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额外添加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一个类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F993FD-E973-954E-8419-BFD4E8327AEE}"/>
              </a:ext>
            </a:extLst>
          </p:cNvPr>
          <p:cNvSpPr/>
          <p:nvPr/>
        </p:nvSpPr>
        <p:spPr>
          <a:xfrm>
            <a:off x="961919" y="2422850"/>
            <a:ext cx="107263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&lt;nav class="nav-Wrapper"&gt;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="/home" class="nav-Link"&gt;Home&lt;/a&gt;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="/About" class="nav-Link"&gt;About&lt;/a&gt;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="/Films" class="nav-Link"&gt;Films&lt;/a&gt;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="/Forum" class="nav-Link"&gt;Forum&lt;/a&gt;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&lt;a </a:t>
            </a:r>
            <a:r>
              <a:rPr lang="en-US" altLang="zh-CN" sz="2400" dirty="0" err="1">
                <a:solidFill>
                  <a:srgbClr val="FF0000"/>
                </a:solidFill>
              </a:rPr>
              <a:t>href</a:t>
            </a:r>
            <a:r>
              <a:rPr lang="en-US" altLang="zh-CN" sz="2400" dirty="0">
                <a:solidFill>
                  <a:srgbClr val="FF0000"/>
                </a:solidFill>
              </a:rPr>
              <a:t>="/Contact-Us" class="nav-Link nav-</a:t>
            </a:r>
            <a:r>
              <a:rPr lang="en-US" altLang="zh-CN" sz="2400" dirty="0" err="1">
                <a:solidFill>
                  <a:srgbClr val="FF0000"/>
                </a:solidFill>
              </a:rPr>
              <a:t>LinkLast</a:t>
            </a:r>
            <a:r>
              <a:rPr lang="en-US" altLang="zh-CN" sz="2400" dirty="0">
                <a:solidFill>
                  <a:srgbClr val="FF0000"/>
                </a:solidFill>
              </a:rPr>
              <a:t>"&gt;Contact Us&lt;/a&gt;</a:t>
            </a:r>
          </a:p>
          <a:p>
            <a:r>
              <a:rPr lang="en-US" altLang="zh-CN" sz="2400" dirty="0"/>
              <a:t>&lt;/nav&gt;</a:t>
            </a: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4E9224-B9EB-B947-B07E-8BD20A1DC229}"/>
              </a:ext>
            </a:extLst>
          </p:cNvPr>
          <p:cNvSpPr/>
          <p:nvPr/>
        </p:nvSpPr>
        <p:spPr>
          <a:xfrm>
            <a:off x="3231881" y="5928271"/>
            <a:ext cx="572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http://caibaojian.com/css3/selectors/index.htm</a:t>
            </a:r>
          </a:p>
        </p:txBody>
      </p:sp>
    </p:spTree>
    <p:extLst>
      <p:ext uri="{BB962C8B-B14F-4D97-AF65-F5344CB8AC3E}">
        <p14:creationId xmlns:p14="http://schemas.microsoft.com/office/powerpoint/2010/main" val="40145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072DE0F-3541-BC49-8447-A0531A0C3991}"/>
              </a:ext>
            </a:extLst>
          </p:cNvPr>
          <p:cNvSpPr/>
          <p:nvPr/>
        </p:nvSpPr>
        <p:spPr>
          <a:xfrm>
            <a:off x="1045738" y="1232608"/>
            <a:ext cx="5976251" cy="324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Last-child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：匹配列表中最后一项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.nav-Link:last-child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first-child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：匹配列表中第一项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.nav-Link: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first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5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67E139-1332-F540-8578-133A65DEE34C}"/>
              </a:ext>
            </a:extLst>
          </p:cNvPr>
          <p:cNvSpPr/>
          <p:nvPr/>
        </p:nvSpPr>
        <p:spPr>
          <a:xfrm>
            <a:off x="908248" y="1023166"/>
            <a:ext cx="6739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看一下怎么用这个新选择符解决前面提到的问题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6A13FC-DCB0-584E-A35F-A83F9587924E}"/>
              </a:ext>
            </a:extLst>
          </p:cNvPr>
          <p:cNvSpPr/>
          <p:nvPr/>
        </p:nvSpPr>
        <p:spPr>
          <a:xfrm>
            <a:off x="908248" y="1663768"/>
            <a:ext cx="107263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&lt;nav class="nav-Wrapper"&gt;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="/home" class=</a:t>
            </a:r>
            <a:r>
              <a:rPr lang="en-US" altLang="zh-CN" sz="2400" dirty="0">
                <a:solidFill>
                  <a:srgbClr val="FF0000"/>
                </a:solidFill>
              </a:rPr>
              <a:t>"nav-Link"</a:t>
            </a:r>
            <a:r>
              <a:rPr lang="en-US" altLang="zh-CN" sz="2400" dirty="0"/>
              <a:t>&gt;Home&lt;/a&gt;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="/About" class="nav-Link"&gt;About&lt;/a&gt;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="/Films" class="nav-Link"&gt;Films&lt;/a&gt;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="/Forum" class="nav-Link"&gt;Forum&lt;/a&gt;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&lt;a </a:t>
            </a:r>
            <a:r>
              <a:rPr lang="en-US" altLang="zh-CN" sz="2400" dirty="0" err="1">
                <a:solidFill>
                  <a:srgbClr val="FF0000"/>
                </a:solidFill>
              </a:rPr>
              <a:t>href</a:t>
            </a:r>
            <a:r>
              <a:rPr lang="en-US" altLang="zh-CN" sz="2400" dirty="0">
                <a:solidFill>
                  <a:srgbClr val="FF0000"/>
                </a:solidFill>
              </a:rPr>
              <a:t>="/Contact-Us" class="nav-Link nav-</a:t>
            </a:r>
            <a:r>
              <a:rPr lang="en-US" altLang="zh-CN" sz="2400" dirty="0" err="1">
                <a:solidFill>
                  <a:srgbClr val="FF0000"/>
                </a:solidFill>
              </a:rPr>
              <a:t>LinkLast</a:t>
            </a:r>
            <a:r>
              <a:rPr lang="en-US" altLang="zh-CN" sz="2400" dirty="0">
                <a:solidFill>
                  <a:srgbClr val="FF0000"/>
                </a:solidFill>
              </a:rPr>
              <a:t>"&gt;Contact Us&lt;/a&gt;</a:t>
            </a:r>
          </a:p>
          <a:p>
            <a:r>
              <a:rPr lang="en-US" altLang="zh-CN" sz="2400" dirty="0"/>
              <a:t>&lt;/nav&gt;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713EE7-B765-5A41-B012-C04D13616B1B}"/>
              </a:ext>
            </a:extLst>
          </p:cNvPr>
          <p:cNvSpPr/>
          <p:nvPr/>
        </p:nvSpPr>
        <p:spPr>
          <a:xfrm>
            <a:off x="1068036" y="4699298"/>
            <a:ext cx="903514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@media (min-width: 60rem) { .nav-Wrapper { display: flex; }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nav-Link:last-child</a:t>
            </a:r>
            <a:r>
              <a:rPr lang="en-U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 margin-left: auto; } } </a:t>
            </a:r>
          </a:p>
        </p:txBody>
      </p:sp>
    </p:spTree>
    <p:extLst>
      <p:ext uri="{BB962C8B-B14F-4D97-AF65-F5344CB8AC3E}">
        <p14:creationId xmlns:p14="http://schemas.microsoft.com/office/powerpoint/2010/main" val="17256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9E868F-0022-A64A-83A1-9CE968524945}"/>
              </a:ext>
            </a:extLst>
          </p:cNvPr>
          <p:cNvSpPr/>
          <p:nvPr/>
        </p:nvSpPr>
        <p:spPr>
          <a:xfrm>
            <a:off x="456048" y="867009"/>
            <a:ext cx="6236003" cy="56176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nth-child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：可匹配列表中任意一项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.nav-Link: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(5)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匹配列表中奇数项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(odd)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匹配列表中偶数项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(even)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5D53760-B5E7-F542-B281-DCFA9BD942F9}"/>
              </a:ext>
            </a:extLst>
          </p:cNvPr>
          <p:cNvSpPr/>
          <p:nvPr/>
        </p:nvSpPr>
        <p:spPr>
          <a:xfrm>
            <a:off x="4892420" y="2554740"/>
            <a:ext cx="107263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&lt;nav class="nav-Wrapper"&gt;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="/home" class="nav-Link"&gt;Home&lt;/a&gt;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="/About" class="nav-Link"&gt;About&lt;/a&gt;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="/Films" class="nav-Link"&gt;Films&lt;/a&gt;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="/Forum" class="nav-Link"&gt;Forum&lt;/a&gt;</a:t>
            </a:r>
          </a:p>
          <a:p>
            <a:r>
              <a:rPr lang="en-US" altLang="zh-CN" sz="2400" dirty="0"/>
              <a:t>&lt;a </a:t>
            </a:r>
            <a:r>
              <a:rPr lang="en-US" altLang="zh-CN" sz="2400" dirty="0" err="1"/>
              <a:t>href</a:t>
            </a:r>
            <a:r>
              <a:rPr lang="en-US" altLang="zh-CN" sz="2400" dirty="0"/>
              <a:t>="/Contact" class="nav-Link "&gt;Contact&lt;/a&gt;</a:t>
            </a:r>
          </a:p>
          <a:p>
            <a:r>
              <a:rPr lang="en-US" altLang="zh-CN" sz="2400" dirty="0"/>
              <a:t>&lt;/nav&gt;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82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545AE51-0F49-4F45-8AE5-EA220C1E2E27}"/>
              </a:ext>
            </a:extLst>
          </p:cNvPr>
          <p:cNvSpPr/>
          <p:nvPr/>
        </p:nvSpPr>
        <p:spPr>
          <a:xfrm>
            <a:off x="1230794" y="1045595"/>
            <a:ext cx="5790368" cy="1955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nth-child</a:t>
            </a:r>
            <a:r>
              <a:rPr lang="zh-CN" altLang="en-US" sz="2800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：还可传入数值表达式</a:t>
            </a:r>
            <a:endParaRPr lang="en-US" altLang="zh-CN" sz="2800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(3n+1)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对话气泡: 圆角矩形 4">
            <a:extLst>
              <a:ext uri="{FF2B5EF4-FFF2-40B4-BE49-F238E27FC236}">
                <a16:creationId xmlns:a16="http://schemas.microsoft.com/office/drawing/2014/main" id="{DB80D1EE-8D38-DE4B-B739-AD72F6D388B8}"/>
              </a:ext>
            </a:extLst>
          </p:cNvPr>
          <p:cNvSpPr/>
          <p:nvPr/>
        </p:nvSpPr>
        <p:spPr>
          <a:xfrm>
            <a:off x="3319192" y="2628548"/>
            <a:ext cx="2756451" cy="834887"/>
          </a:xfrm>
          <a:prstGeom prst="wedgeRoundRectCallout">
            <a:avLst>
              <a:gd name="adj1" fmla="val -33780"/>
              <a:gd name="adj2" fmla="val -8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1, 4, 7, 10, …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36619E-90FF-134F-B52D-D2530821DA89}"/>
              </a:ext>
            </a:extLst>
          </p:cNvPr>
          <p:cNvSpPr/>
          <p:nvPr/>
        </p:nvSpPr>
        <p:spPr>
          <a:xfrm>
            <a:off x="1676399" y="5226342"/>
            <a:ext cx="9024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http://caibaojian.com/css3/selectors/pseudo-classes/nth-child(n).htm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96D211-26F1-BF4E-9A30-E827D5A5C4A2}"/>
              </a:ext>
            </a:extLst>
          </p:cNvPr>
          <p:cNvSpPr/>
          <p:nvPr/>
        </p:nvSpPr>
        <p:spPr>
          <a:xfrm>
            <a:off x="1676399" y="4766519"/>
            <a:ext cx="6042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https://www.w3school.com.cn/cssref/selector_nth-child.asp</a:t>
            </a:r>
          </a:p>
        </p:txBody>
      </p:sp>
    </p:spTree>
    <p:extLst>
      <p:ext uri="{BB962C8B-B14F-4D97-AF65-F5344CB8AC3E}">
        <p14:creationId xmlns:p14="http://schemas.microsoft.com/office/powerpoint/2010/main" val="138175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883F353-CE2E-B649-B6A4-AE6CFEC888A2}"/>
              </a:ext>
            </a:extLst>
          </p:cNvPr>
          <p:cNvSpPr/>
          <p:nvPr/>
        </p:nvSpPr>
        <p:spPr>
          <a:xfrm>
            <a:off x="806252" y="1814461"/>
            <a:ext cx="554153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r>
              <a:rPr lang="zh-CN" altLang="en-US" sz="2800" dirty="0">
                <a:latin typeface="+mn-ea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实现下面结果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2387F3-D1EC-2F42-A263-AAB4B08A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16" y="2928843"/>
            <a:ext cx="10655105" cy="14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A2B5B6-A735-C14E-A54A-760FEAF9FD2F}"/>
              </a:ext>
            </a:extLst>
          </p:cNvPr>
          <p:cNvSpPr/>
          <p:nvPr/>
        </p:nvSpPr>
        <p:spPr>
          <a:xfrm>
            <a:off x="1143708" y="1108674"/>
            <a:ext cx="554153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参考代码</a:t>
            </a:r>
            <a:r>
              <a:rPr lang="zh-CN" altLang="en-US" sz="2800" dirty="0">
                <a:latin typeface="+mn-ea"/>
              </a:rPr>
              <a:t>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F432F01-B8F3-FB45-9839-EF49A369BF80}"/>
              </a:ext>
            </a:extLst>
          </p:cNvPr>
          <p:cNvSpPr/>
          <p:nvPr/>
        </p:nvSpPr>
        <p:spPr>
          <a:xfrm>
            <a:off x="2272273" y="1893838"/>
            <a:ext cx="9409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span{</a:t>
            </a:r>
          </a:p>
          <a:p>
            <a:r>
              <a:rPr lang="zh-CN" altLang="en-US" sz="2400" dirty="0"/>
              <a:t>	height: 4em;</a:t>
            </a:r>
          </a:p>
          <a:p>
            <a:r>
              <a:rPr lang="zh-CN" altLang="en-US" sz="2400" dirty="0"/>
              <a:t>	width:4em;</a:t>
            </a:r>
          </a:p>
          <a:p>
            <a:r>
              <a:rPr lang="zh-CN" altLang="en-US" sz="2400" dirty="0"/>
              <a:t>	background-color: blue;</a:t>
            </a:r>
          </a:p>
          <a:p>
            <a:r>
              <a:rPr lang="zh-CN" altLang="en-US" sz="2400" dirty="0"/>
              <a:t>	display: inline-block; </a:t>
            </a:r>
            <a:r>
              <a:rPr lang="en-US" altLang="zh-CN" sz="2400" dirty="0"/>
              <a:t>/* </a:t>
            </a:r>
            <a:r>
              <a:rPr lang="zh-CN" altLang="en-US" sz="2400" dirty="0"/>
              <a:t>以内联块形式显示在一行上 *</a:t>
            </a:r>
            <a:r>
              <a:rPr lang="en-US" altLang="zh-CN" sz="2400" dirty="0"/>
              <a:t>/</a:t>
            </a:r>
            <a:endParaRPr lang="zh-CN" altLang="en-US" sz="2400" dirty="0"/>
          </a:p>
          <a:p>
            <a:r>
              <a:rPr lang="zh-CN" altLang="en-US" sz="2400" dirty="0"/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1E4C8B-4A00-2C47-BAAF-ED2EF1F13B27}"/>
              </a:ext>
            </a:extLst>
          </p:cNvPr>
          <p:cNvSpPr/>
          <p:nvPr/>
        </p:nvSpPr>
        <p:spPr>
          <a:xfrm>
            <a:off x="2272273" y="4377938"/>
            <a:ext cx="46515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/>
              <a:t>span:nth-child</a:t>
            </a:r>
            <a:r>
              <a:rPr lang="en-US" altLang="zh-CN" sz="2400" dirty="0"/>
              <a:t>(2n+3){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err="1"/>
              <a:t>background-color:orange</a:t>
            </a:r>
            <a:r>
              <a:rPr lang="en-US" altLang="zh-CN" sz="2400" dirty="0"/>
              <a:t>;</a:t>
            </a:r>
          </a:p>
          <a:p>
            <a:r>
              <a:rPr lang="en-US" altLang="zh-CN" sz="2400" dirty="0"/>
              <a:t>	border-radius: 50%;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4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EC3CE5-89AC-1942-A654-DBBD13F01B15}"/>
              </a:ext>
            </a:extLst>
          </p:cNvPr>
          <p:cNvSpPr/>
          <p:nvPr/>
        </p:nvSpPr>
        <p:spPr>
          <a:xfrm>
            <a:off x="1383195" y="1140081"/>
            <a:ext cx="5876930" cy="1955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nth-child</a:t>
            </a:r>
            <a:r>
              <a:rPr lang="zh-CN" altLang="en-US" sz="2800" b="1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：还可以指定变化方向</a:t>
            </a:r>
            <a:endParaRPr lang="en-US" altLang="zh-CN" sz="2800" b="1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-child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(-2n+3)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{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/*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样式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*/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rgbClr val="1F75B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97B44C-8AC7-BD4D-923F-1A9C561D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40" y="4356662"/>
            <a:ext cx="8645322" cy="1158400"/>
          </a:xfrm>
          <a:prstGeom prst="rect">
            <a:avLst/>
          </a:prstGeom>
        </p:spPr>
      </p:pic>
      <p:sp>
        <p:nvSpPr>
          <p:cNvPr id="7" name="对话气泡: 圆角矩形 7">
            <a:extLst>
              <a:ext uri="{FF2B5EF4-FFF2-40B4-BE49-F238E27FC236}">
                <a16:creationId xmlns:a16="http://schemas.microsoft.com/office/drawing/2014/main" id="{30896237-02DD-F24C-AD8A-3ECF07112D69}"/>
              </a:ext>
            </a:extLst>
          </p:cNvPr>
          <p:cNvSpPr/>
          <p:nvPr/>
        </p:nvSpPr>
        <p:spPr>
          <a:xfrm>
            <a:off x="3986773" y="2677788"/>
            <a:ext cx="2109227" cy="834887"/>
          </a:xfrm>
          <a:prstGeom prst="wedgeRoundRectCallout">
            <a:avLst>
              <a:gd name="adj1" fmla="val -33780"/>
              <a:gd name="adj2" fmla="val -88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3, 1, …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6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9E4F8DB-8CB3-3E46-968B-4127FC45DA51}"/>
              </a:ext>
            </a:extLst>
          </p:cNvPr>
          <p:cNvSpPr/>
          <p:nvPr/>
        </p:nvSpPr>
        <p:spPr>
          <a:xfrm>
            <a:off x="1383195" y="1096947"/>
            <a:ext cx="9014904" cy="31554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nth-last-child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：从末尾往前开始计算</a:t>
            </a: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nth-last-child(-n+3)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，就是从倒数第三个开始向后选择所有项。 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nth-of-type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：选择相同类型标记  </a:t>
            </a: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RWD100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A33965-48FD-3E4E-9528-E582F18B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95" y="2468335"/>
            <a:ext cx="5130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6A6231-D2F8-8F4F-821A-440339FAEC0E}"/>
              </a:ext>
            </a:extLst>
          </p:cNvPr>
          <p:cNvSpPr/>
          <p:nvPr/>
        </p:nvSpPr>
        <p:spPr>
          <a:xfrm>
            <a:off x="1091562" y="1004008"/>
            <a:ext cx="23407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：取反</a:t>
            </a: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46CF59-DF2C-AC4A-BF06-A9DBBD785B06}"/>
              </a:ext>
            </a:extLst>
          </p:cNvPr>
          <p:cNvSpPr/>
          <p:nvPr/>
        </p:nvSpPr>
        <p:spPr>
          <a:xfrm>
            <a:off x="1091562" y="1711975"/>
            <a:ext cx="67243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 class="a-div"&gt;&lt;/div&gt;</a:t>
            </a: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 class="a-div"&gt;&lt;/div&gt;</a:t>
            </a: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 class="a-div"&gt;&lt;/div&gt;</a:t>
            </a: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 class="a-div 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not-me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"&gt;&lt;/div&gt;</a:t>
            </a: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 class="a-div"&gt;&lt;/div&gt;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00C9FB-B7BC-294E-A5BD-36CB9A40528D}"/>
              </a:ext>
            </a:extLst>
          </p:cNvPr>
          <p:cNvSpPr/>
          <p:nvPr/>
        </p:nvSpPr>
        <p:spPr>
          <a:xfrm>
            <a:off x="1091562" y="4274430"/>
            <a:ext cx="90995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.a-div:not(.not-me)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{background-color: orange;}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BB9D66-D4D2-ED4C-B6E2-8E44BBCEA6E1}"/>
              </a:ext>
            </a:extLst>
          </p:cNvPr>
          <p:cNvSpPr/>
          <p:nvPr/>
        </p:nvSpPr>
        <p:spPr>
          <a:xfrm>
            <a:off x="936170" y="5451751"/>
            <a:ext cx="11114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最后一条规则会给所有不包含</a:t>
            </a:r>
            <a:r>
              <a:rPr lang="en-US" altLang="zh-CN" sz="24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.not-me</a:t>
            </a:r>
            <a:r>
              <a:rPr lang="zh-CN" altLang="en-US" sz="24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类的元素添加橙色背景和圆角。</a:t>
            </a:r>
            <a:endParaRPr lang="en-US" altLang="zh-CN" sz="2400" b="1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06CB5D-3837-AB43-BCD8-99C38273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435" y="1425918"/>
            <a:ext cx="5243483" cy="115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7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C76F0E-D4B7-E64D-A168-D362C336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135"/>
            <a:ext cx="12192000" cy="45088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4B742C-237C-8842-A1D8-02890679A14D}"/>
              </a:ext>
            </a:extLst>
          </p:cNvPr>
          <p:cNvSpPr/>
          <p:nvPr/>
        </p:nvSpPr>
        <p:spPr>
          <a:xfrm>
            <a:off x="442183" y="701876"/>
            <a:ext cx="9054082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 </a:t>
            </a:r>
            <a:r>
              <a:rPr lang="zh-CN" altLang="en-US" sz="2800" b="1" dirty="0">
                <a:solidFill>
                  <a:srgbClr val="FF2F9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被划分为许多模块，其中最重要的几个模块如下：</a:t>
            </a:r>
            <a:endParaRPr lang="en-US" altLang="zh-CN" sz="2800" b="1" dirty="0">
              <a:solidFill>
                <a:srgbClr val="FF2F9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93208F-D9D9-844C-A3DF-BEB331B5E671}"/>
              </a:ext>
            </a:extLst>
          </p:cNvPr>
          <p:cNvSpPr/>
          <p:nvPr/>
        </p:nvSpPr>
        <p:spPr>
          <a:xfrm>
            <a:off x="984855" y="6200743"/>
            <a:ext cx="9086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https://blog.csdn.net/qq_42671834/article/details/82780977</a:t>
            </a:r>
          </a:p>
        </p:txBody>
      </p:sp>
    </p:spTree>
    <p:extLst>
      <p:ext uri="{BB962C8B-B14F-4D97-AF65-F5344CB8AC3E}">
        <p14:creationId xmlns:p14="http://schemas.microsoft.com/office/powerpoint/2010/main" val="318338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512F6D2-1DB0-DB40-B710-FF6208017468}"/>
              </a:ext>
            </a:extLst>
          </p:cNvPr>
          <p:cNvSpPr/>
          <p:nvPr/>
        </p:nvSpPr>
        <p:spPr>
          <a:xfrm>
            <a:off x="1013080" y="1041196"/>
            <a:ext cx="3238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empty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：空元素</a:t>
            </a: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D7CAEC-3A53-2747-A263-AF0795BDD61D}"/>
              </a:ext>
            </a:extLst>
          </p:cNvPr>
          <p:cNvSpPr/>
          <p:nvPr/>
        </p:nvSpPr>
        <p:spPr>
          <a:xfrm>
            <a:off x="925993" y="1636583"/>
            <a:ext cx="10726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有时我们会遇到有些区域或元素有时有内容，有时没有内容。内容可能会在将来的某个时刻动态插入。当有内容时就让元素显示，没有内容时，不显示。（样式提前设定好了的）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6CDA39-A9E4-3943-9FC0-DE9371B6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50" y="4584656"/>
            <a:ext cx="8403737" cy="17377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6CBF8A-5B72-164B-B5D1-E4D00E3ED85E}"/>
              </a:ext>
            </a:extLst>
          </p:cNvPr>
          <p:cNvSpPr/>
          <p:nvPr/>
        </p:nvSpPr>
        <p:spPr>
          <a:xfrm>
            <a:off x="925993" y="3836423"/>
            <a:ext cx="7010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练习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：当有新内容时显示，没内容时不显示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22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6531B40-AE99-2F47-9014-B1441BE17798}"/>
              </a:ext>
            </a:extLst>
          </p:cNvPr>
          <p:cNvSpPr/>
          <p:nvPr/>
        </p:nvSpPr>
        <p:spPr>
          <a:xfrm>
            <a:off x="1187252" y="1368833"/>
            <a:ext cx="1986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参考代码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8ECAD2-1FE3-AB48-9E74-83C11DEE5AE7}"/>
              </a:ext>
            </a:extLst>
          </p:cNvPr>
          <p:cNvSpPr/>
          <p:nvPr/>
        </p:nvSpPr>
        <p:spPr>
          <a:xfrm>
            <a:off x="1653208" y="2218708"/>
            <a:ext cx="86271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.thing {</a:t>
            </a:r>
          </a:p>
          <a:p>
            <a:r>
              <a:rPr lang="zh-CN" altLang="en-US" sz="2400" dirty="0"/>
              <a:t>	padding: 1em;  /* 上下左右均填充1em */</a:t>
            </a:r>
          </a:p>
          <a:p>
            <a:r>
              <a:rPr lang="zh-CN" altLang="en-US" sz="2400" dirty="0"/>
              <a:t>	background-color: violet;</a:t>
            </a:r>
          </a:p>
          <a:p>
            <a:r>
              <a:rPr lang="zh-CN" altLang="en-US" sz="2400" dirty="0"/>
              <a:t>}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.thing:empty{</a:t>
            </a:r>
          </a:p>
          <a:p>
            <a:r>
              <a:rPr lang="zh-CN" altLang="en-US" sz="2400" dirty="0"/>
              <a:t>	display: none;</a:t>
            </a:r>
          </a:p>
          <a:p>
            <a:r>
              <a:rPr lang="zh-CN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79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AAA4BE-93F2-3543-9E5D-73DE95CC0302}"/>
              </a:ext>
            </a:extLst>
          </p:cNvPr>
          <p:cNvSpPr/>
          <p:nvPr/>
        </p:nvSpPr>
        <p:spPr>
          <a:xfrm>
            <a:off x="806252" y="1180168"/>
            <a:ext cx="4325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first-line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：选中第一行</a:t>
            </a: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D2124-CD52-1A42-A174-757FD9099929}"/>
              </a:ext>
            </a:extLst>
          </p:cNvPr>
          <p:cNvSpPr/>
          <p:nvPr/>
        </p:nvSpPr>
        <p:spPr>
          <a:xfrm>
            <a:off x="915109" y="2041920"/>
            <a:ext cx="736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练习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：随着视口的变化始终对第一行实施样式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148DA7-3104-A24D-BCDD-FEAAAAA4B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25" y="3382957"/>
            <a:ext cx="7369325" cy="1589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CB68FA-8DD3-CD44-9D7C-1BF22C4C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2" y="3575511"/>
            <a:ext cx="3216894" cy="12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E91BB4-EC49-094E-8040-0A63709BC977}"/>
              </a:ext>
            </a:extLst>
          </p:cNvPr>
          <p:cNvSpPr txBox="1"/>
          <p:nvPr/>
        </p:nvSpPr>
        <p:spPr>
          <a:xfrm>
            <a:off x="806253" y="815678"/>
            <a:ext cx="4028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</a:t>
            </a:r>
            <a:r>
              <a:rPr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03209B-B9D7-344E-99CD-F14B3872619F}"/>
              </a:ext>
            </a:extLst>
          </p:cNvPr>
          <p:cNvSpPr/>
          <p:nvPr/>
        </p:nvSpPr>
        <p:spPr>
          <a:xfrm>
            <a:off x="806252" y="1503070"/>
            <a:ext cx="6391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calc</a:t>
            </a:r>
            <a:r>
              <a:rPr lang="zh-CN" altLang="en-US" sz="28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函数：根据父元素大小计算尺寸</a:t>
            </a:r>
            <a:endParaRPr lang="en-US" altLang="zh-CN" sz="28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EE33AF-140E-C746-8C4A-6E8273E07B02}"/>
              </a:ext>
            </a:extLst>
          </p:cNvPr>
          <p:cNvSpPr/>
          <p:nvPr/>
        </p:nvSpPr>
        <p:spPr>
          <a:xfrm>
            <a:off x="425799" y="2298218"/>
            <a:ext cx="1265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例如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1DDD0B-6B99-734C-88B1-9D75DFFB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83" y="4645000"/>
            <a:ext cx="9069247" cy="1017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34994B-2DCD-3A40-AE5C-ACBA563C582A}"/>
              </a:ext>
            </a:extLst>
          </p:cNvPr>
          <p:cNvSpPr/>
          <p:nvPr/>
        </p:nvSpPr>
        <p:spPr>
          <a:xfrm>
            <a:off x="1330941" y="2789268"/>
            <a:ext cx="3503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width: calc(50%</a:t>
            </a:r>
            <a:r>
              <a:rPr lang="en-US" altLang="zh-CN" sz="2800" dirty="0"/>
              <a:t>-10px</a:t>
            </a:r>
            <a:r>
              <a:rPr lang="zh-CN" altLang="en-US" sz="2800" dirty="0"/>
              <a:t>);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0CC27E-EC78-7341-B086-2F84B5B1ABAD}"/>
              </a:ext>
            </a:extLst>
          </p:cNvPr>
          <p:cNvSpPr/>
          <p:nvPr/>
        </p:nvSpPr>
        <p:spPr>
          <a:xfrm>
            <a:off x="425799" y="3813856"/>
            <a:ext cx="113191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练习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：不管视口怎么变化，始终让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元素的宽度为父元素（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div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）的一半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对话气泡: 圆角矩形 9">
            <a:extLst>
              <a:ext uri="{FF2B5EF4-FFF2-40B4-BE49-F238E27FC236}">
                <a16:creationId xmlns:a16="http://schemas.microsoft.com/office/drawing/2014/main" id="{63AFECF8-F7C9-324B-A909-31E8DC2125C2}"/>
              </a:ext>
            </a:extLst>
          </p:cNvPr>
          <p:cNvSpPr/>
          <p:nvPr/>
        </p:nvSpPr>
        <p:spPr>
          <a:xfrm>
            <a:off x="4454461" y="2098703"/>
            <a:ext cx="2578258" cy="648886"/>
          </a:xfrm>
          <a:prstGeom prst="wedgeRoundRectCallout">
            <a:avLst>
              <a:gd name="adj1" fmla="val -105274"/>
              <a:gd name="adj2" fmla="val 677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父元素宽度的</a:t>
            </a:r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9EB439-D93E-DF44-942D-DC8FF7860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6" y="1463896"/>
            <a:ext cx="3726451" cy="19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45147B8-DE4D-134A-B7E3-97F8EDC3C792}"/>
              </a:ext>
            </a:extLst>
          </p:cNvPr>
          <p:cNvSpPr/>
          <p:nvPr/>
        </p:nvSpPr>
        <p:spPr>
          <a:xfrm>
            <a:off x="3568148" y="3167390"/>
            <a:ext cx="5541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https://freecodecamp.cn/home</a:t>
            </a:r>
          </a:p>
        </p:txBody>
      </p:sp>
    </p:spTree>
    <p:extLst>
      <p:ext uri="{BB962C8B-B14F-4D97-AF65-F5344CB8AC3E}">
        <p14:creationId xmlns:p14="http://schemas.microsoft.com/office/powerpoint/2010/main" val="1603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D4D23BB-13F4-F84B-8C94-2A8E1BDA7C0F}"/>
              </a:ext>
            </a:extLst>
          </p:cNvPr>
          <p:cNvSpPr/>
          <p:nvPr/>
        </p:nvSpPr>
        <p:spPr>
          <a:xfrm>
            <a:off x="3289662" y="2923133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字体和字体图标</a:t>
            </a:r>
          </a:p>
        </p:txBody>
      </p:sp>
    </p:spTree>
    <p:extLst>
      <p:ext uri="{BB962C8B-B14F-4D97-AF65-F5344CB8AC3E}">
        <p14:creationId xmlns:p14="http://schemas.microsoft.com/office/powerpoint/2010/main" val="191041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19A81E-DAD8-B444-B88D-436375D89EBE}"/>
              </a:ext>
            </a:extLst>
          </p:cNvPr>
          <p:cNvSpPr/>
          <p:nvPr/>
        </p:nvSpPr>
        <p:spPr>
          <a:xfrm>
            <a:off x="834141" y="3210916"/>
            <a:ext cx="703269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字体格式：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1.TureTpe(.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ttf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2.OpenType(.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otf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3.Web Open Font Format(.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woff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4.Embedded Open Type(.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oet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	5.svg(.</a:t>
            </a:r>
            <a:r>
              <a:rPr lang="en-US" altLang="zh-CN" sz="2800" dirty="0" err="1">
                <a:latin typeface="楷体" panose="02010609060101010101" pitchFamily="49" charset="-122"/>
                <a:ea typeface="楷体" panose="02010609060101010101" pitchFamily="49" charset="-122"/>
              </a:rPr>
              <a:t>svg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格式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91D4C2-BFF1-AF4E-A027-1776B7FA7DDC}"/>
              </a:ext>
            </a:extLst>
          </p:cNvPr>
          <p:cNvSpPr/>
          <p:nvPr/>
        </p:nvSpPr>
        <p:spPr>
          <a:xfrm>
            <a:off x="834141" y="969428"/>
            <a:ext cx="1013649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以前，要想让客户端查看到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特殊的字体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，得保证他们的电脑里面保存着改类型字体。现在页面可以自带</a:t>
            </a:r>
            <a:r>
              <a:rPr lang="zh-CN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特殊字体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，跟客户端没有任何关系了。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对话气泡: 圆角矩形 1">
            <a:extLst>
              <a:ext uri="{FF2B5EF4-FFF2-40B4-BE49-F238E27FC236}">
                <a16:creationId xmlns:a16="http://schemas.microsoft.com/office/drawing/2014/main" id="{F39558FD-A82F-C241-8CCB-DDFECBAA7A17}"/>
              </a:ext>
            </a:extLst>
          </p:cNvPr>
          <p:cNvSpPr/>
          <p:nvPr/>
        </p:nvSpPr>
        <p:spPr>
          <a:xfrm>
            <a:off x="5854984" y="2851688"/>
            <a:ext cx="2358886" cy="1042909"/>
          </a:xfrm>
          <a:prstGeom prst="wedgeRoundRectCallout">
            <a:avLst>
              <a:gd name="adj1" fmla="val -63448"/>
              <a:gd name="adj2" fmla="val 88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不同格式对应不同浏览器</a:t>
            </a:r>
          </a:p>
        </p:txBody>
      </p:sp>
    </p:spTree>
    <p:extLst>
      <p:ext uri="{BB962C8B-B14F-4D97-AF65-F5344CB8AC3E}">
        <p14:creationId xmlns:p14="http://schemas.microsoft.com/office/powerpoint/2010/main" val="42033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6B73668-221D-4E46-A88F-8C9F66291499}"/>
              </a:ext>
            </a:extLst>
          </p:cNvPr>
          <p:cNvSpPr/>
          <p:nvPr/>
        </p:nvSpPr>
        <p:spPr>
          <a:xfrm>
            <a:off x="621194" y="1347783"/>
            <a:ext cx="4353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@font-face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字体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A0EA3C-2DBB-6B45-8F89-BD25785BB188}"/>
              </a:ext>
            </a:extLst>
          </p:cNvPr>
          <p:cNvSpPr/>
          <p:nvPr/>
        </p:nvSpPr>
        <p:spPr>
          <a:xfrm>
            <a:off x="767063" y="2785220"/>
            <a:ext cx="3323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</a:t>
            </a:r>
            <a:r>
              <a:rPr lang="en-US" altLang="zh-CN" sz="2400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iconfont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演示如何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实现特殊的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字体。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54195-5B77-DA42-B585-2F18BF85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983" y="821093"/>
            <a:ext cx="6293954" cy="41445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DB211E-4524-A04C-B3DC-05D0E78795F3}"/>
              </a:ext>
            </a:extLst>
          </p:cNvPr>
          <p:cNvSpPr/>
          <p:nvPr/>
        </p:nvSpPr>
        <p:spPr>
          <a:xfrm>
            <a:off x="914400" y="5567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F75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https://www.iconfont.cn/webfont?spm=a313x.7781069.1998910419.12&amp;puhui=1#!/webfont/index</a:t>
            </a:r>
          </a:p>
        </p:txBody>
      </p:sp>
    </p:spTree>
    <p:extLst>
      <p:ext uri="{BB962C8B-B14F-4D97-AF65-F5344CB8AC3E}">
        <p14:creationId xmlns:p14="http://schemas.microsoft.com/office/powerpoint/2010/main" val="58504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02EA56D-441D-1B43-A3DE-06EDC02BBC4C}"/>
              </a:ext>
            </a:extLst>
          </p:cNvPr>
          <p:cNvSpPr/>
          <p:nvPr/>
        </p:nvSpPr>
        <p:spPr>
          <a:xfrm>
            <a:off x="490566" y="919485"/>
            <a:ext cx="6585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</a:t>
            </a:r>
            <a:r>
              <a:rPr lang="en-US" altLang="zh-CN" sz="2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@font-face</a:t>
            </a:r>
            <a:r>
              <a:rPr lang="zh-CN" altLang="en-US" sz="2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r>
              <a:rPr lang="en-US" altLang="zh-CN" sz="2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字体步骤：</a:t>
            </a:r>
            <a:endParaRPr lang="en-US" altLang="zh-CN" sz="28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AA2EDB-4B28-0547-A99E-724F0156D4E8}"/>
              </a:ext>
            </a:extLst>
          </p:cNvPr>
          <p:cNvSpPr/>
          <p:nvPr/>
        </p:nvSpPr>
        <p:spPr>
          <a:xfrm>
            <a:off x="646751" y="1611754"/>
            <a:ext cx="3217547" cy="19303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先声明字体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定义字体样式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为文字加上样式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0A8D86-4E54-FB4F-8F52-FE27326D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076" y="1611754"/>
            <a:ext cx="7050379" cy="48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878E571-CC93-9C4A-89D9-AB8F48DBAE15}"/>
              </a:ext>
            </a:extLst>
          </p:cNvPr>
          <p:cNvSpPr/>
          <p:nvPr/>
        </p:nvSpPr>
        <p:spPr>
          <a:xfrm>
            <a:off x="838909" y="1093656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字体图标引入的三种方法：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98F7C6-9E1A-4248-BE7C-69C4176C9598}"/>
              </a:ext>
            </a:extLst>
          </p:cNvPr>
          <p:cNvSpPr/>
          <p:nvPr/>
        </p:nvSpPr>
        <p:spPr>
          <a:xfrm>
            <a:off x="931674" y="1933744"/>
            <a:ext cx="2390398" cy="1955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Font class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Symbol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DC9BC2-A267-BE41-9642-F9D5F84B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5" y="1888552"/>
            <a:ext cx="7919120" cy="37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149FCC7-DB26-4708-9699-2F498DFBA108}"/>
              </a:ext>
            </a:extLst>
          </p:cNvPr>
          <p:cNvSpPr/>
          <p:nvPr/>
        </p:nvSpPr>
        <p:spPr>
          <a:xfrm>
            <a:off x="3082834" y="2881767"/>
            <a:ext cx="6270171" cy="6584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框模型</a:t>
            </a:r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盒模型</a:t>
            </a:r>
          </a:p>
        </p:txBody>
      </p:sp>
    </p:spTree>
    <p:extLst>
      <p:ext uri="{BB962C8B-B14F-4D97-AF65-F5344CB8AC3E}">
        <p14:creationId xmlns:p14="http://schemas.microsoft.com/office/powerpoint/2010/main" val="278155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5E5187D-E457-5B48-93F1-BA5813881ECB}"/>
              </a:ext>
            </a:extLst>
          </p:cNvPr>
          <p:cNvSpPr/>
          <p:nvPr/>
        </p:nvSpPr>
        <p:spPr>
          <a:xfrm>
            <a:off x="3289662" y="2923133"/>
            <a:ext cx="6270171" cy="658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Css3</a:t>
            </a: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新颜色特性</a:t>
            </a:r>
          </a:p>
        </p:txBody>
      </p:sp>
    </p:spTree>
    <p:extLst>
      <p:ext uri="{BB962C8B-B14F-4D97-AF65-F5344CB8AC3E}">
        <p14:creationId xmlns:p14="http://schemas.microsoft.com/office/powerpoint/2010/main" val="5848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3A979BB-54BC-764D-B1EA-588492466AF5}"/>
              </a:ext>
            </a:extLst>
          </p:cNvPr>
          <p:cNvSpPr/>
          <p:nvPr/>
        </p:nvSpPr>
        <p:spPr>
          <a:xfrm>
            <a:off x="817138" y="1066844"/>
            <a:ext cx="9802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：包含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Green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三色的颜色系统（色彩空间）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01B56-E179-EC40-A74A-5F2D9E29FB0E}"/>
              </a:ext>
            </a:extLst>
          </p:cNvPr>
          <p:cNvSpPr/>
          <p:nvPr/>
        </p:nvSpPr>
        <p:spPr>
          <a:xfrm>
            <a:off x="817138" y="1773433"/>
            <a:ext cx="23471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三基色混合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63383F-F2F4-7A4A-AB99-7C8D908D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21" y="1906730"/>
            <a:ext cx="4312548" cy="38844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44EB91-FEBE-C044-AA23-C73BF9EE24D4}"/>
              </a:ext>
            </a:extLst>
          </p:cNvPr>
          <p:cNvSpPr/>
          <p:nvPr/>
        </p:nvSpPr>
        <p:spPr>
          <a:xfrm>
            <a:off x="8282473" y="1675897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约</a:t>
            </a:r>
            <a:r>
              <a:rPr lang="en-US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1678</a:t>
            </a:r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万种色彩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04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9125AE-95C4-B44C-8334-E71669C3CA7C}"/>
              </a:ext>
            </a:extLst>
          </p:cNvPr>
          <p:cNvSpPr/>
          <p:nvPr/>
        </p:nvSpPr>
        <p:spPr>
          <a:xfrm>
            <a:off x="958652" y="1153930"/>
            <a:ext cx="9802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：包含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Green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三色的颜色系统（色彩空间）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C25D6D-EE03-8F47-AED5-367F3F3BC83F}"/>
              </a:ext>
            </a:extLst>
          </p:cNvPr>
          <p:cNvSpPr/>
          <p:nvPr/>
        </p:nvSpPr>
        <p:spPr>
          <a:xfrm>
            <a:off x="958652" y="1860519"/>
            <a:ext cx="1915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7955C0-AAB3-D44A-9A71-08C692128195}"/>
              </a:ext>
            </a:extLst>
          </p:cNvPr>
          <p:cNvSpPr/>
          <p:nvPr/>
        </p:nvSpPr>
        <p:spPr>
          <a:xfrm>
            <a:off x="2339008" y="2383739"/>
            <a:ext cx="3631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.redness{color:#fe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208;}</a:t>
            </a:r>
          </a:p>
        </p:txBody>
      </p:sp>
      <p:sp>
        <p:nvSpPr>
          <p:cNvPr id="6" name="对话气泡: 圆角矩形 6">
            <a:extLst>
              <a:ext uri="{FF2B5EF4-FFF2-40B4-BE49-F238E27FC236}">
                <a16:creationId xmlns:a16="http://schemas.microsoft.com/office/drawing/2014/main" id="{02BFD48E-D964-2F4D-B846-1D592F162AB6}"/>
              </a:ext>
            </a:extLst>
          </p:cNvPr>
          <p:cNvSpPr/>
          <p:nvPr/>
        </p:nvSpPr>
        <p:spPr>
          <a:xfrm>
            <a:off x="4561429" y="3071218"/>
            <a:ext cx="1567701" cy="1216029"/>
          </a:xfrm>
          <a:prstGeom prst="wedgeRoundRectCallout">
            <a:avLst>
              <a:gd name="adj1" fmla="val -30672"/>
              <a:gd name="adj2" fmla="val -730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红：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绿：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蓝：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08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A265FA-88E5-E845-8C14-3E8167189EF7}"/>
              </a:ext>
            </a:extLst>
          </p:cNvPr>
          <p:cNvSpPr/>
          <p:nvPr/>
        </p:nvSpPr>
        <p:spPr>
          <a:xfrm>
            <a:off x="2370880" y="4667693"/>
            <a:ext cx="5162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.redness {color: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(254, 2, 8);}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对话气泡: 圆角矩形 8">
            <a:extLst>
              <a:ext uri="{FF2B5EF4-FFF2-40B4-BE49-F238E27FC236}">
                <a16:creationId xmlns:a16="http://schemas.microsoft.com/office/drawing/2014/main" id="{96762D11-6580-1B48-8F51-7B304F5188BB}"/>
              </a:ext>
            </a:extLst>
          </p:cNvPr>
          <p:cNvSpPr/>
          <p:nvPr/>
        </p:nvSpPr>
        <p:spPr>
          <a:xfrm>
            <a:off x="5443251" y="5477703"/>
            <a:ext cx="3350119" cy="608015"/>
          </a:xfrm>
          <a:prstGeom prst="wedgeRoundRectCallout">
            <a:avLst>
              <a:gd name="adj1" fmla="val -41720"/>
              <a:gd name="adj2" fmla="val -1124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每个分量范围：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0~255</a:t>
            </a:r>
          </a:p>
        </p:txBody>
      </p:sp>
      <p:sp>
        <p:nvSpPr>
          <p:cNvPr id="9" name="对话气泡: 圆角矩形 4">
            <a:extLst>
              <a:ext uri="{FF2B5EF4-FFF2-40B4-BE49-F238E27FC236}">
                <a16:creationId xmlns:a16="http://schemas.microsoft.com/office/drawing/2014/main" id="{C3146783-0B7A-4744-9D02-C770611A2295}"/>
              </a:ext>
            </a:extLst>
          </p:cNvPr>
          <p:cNvSpPr/>
          <p:nvPr/>
        </p:nvSpPr>
        <p:spPr>
          <a:xfrm>
            <a:off x="6096000" y="1677150"/>
            <a:ext cx="1567701" cy="642489"/>
          </a:xfrm>
          <a:prstGeom prst="wedgeRoundRectCallout">
            <a:avLst>
              <a:gd name="adj1" fmla="val -78333"/>
              <a:gd name="adj2" fmla="val 521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十六进制</a:t>
            </a:r>
          </a:p>
        </p:txBody>
      </p:sp>
    </p:spTree>
    <p:extLst>
      <p:ext uri="{BB962C8B-B14F-4D97-AF65-F5344CB8AC3E}">
        <p14:creationId xmlns:p14="http://schemas.microsoft.com/office/powerpoint/2010/main" val="20188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9C9E0B-9E08-614E-B4B0-26556EDE8C5D}"/>
              </a:ext>
            </a:extLst>
          </p:cNvPr>
          <p:cNvSpPr/>
          <p:nvPr/>
        </p:nvSpPr>
        <p:spPr>
          <a:xfrm>
            <a:off x="762709" y="979759"/>
            <a:ext cx="9472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HSL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Hue Saturation Lightness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）：色度、饱和度、亮度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183591-9829-A84E-B433-1C977FA1DDAE}"/>
              </a:ext>
            </a:extLst>
          </p:cNvPr>
          <p:cNvSpPr/>
          <p:nvPr/>
        </p:nvSpPr>
        <p:spPr>
          <a:xfrm>
            <a:off x="762709" y="1649172"/>
            <a:ext cx="3366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HSL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色轮（色度）：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2C64C1-9F7E-3546-AC16-5DE6DC74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38" y="2443233"/>
            <a:ext cx="6014569" cy="30286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BCE3F2-D761-234E-9121-3ED43709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93" y="2442105"/>
            <a:ext cx="3354931" cy="302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1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B25413-3845-BF49-AE11-04890ECD1B9C}"/>
              </a:ext>
            </a:extLst>
          </p:cNvPr>
          <p:cNvSpPr/>
          <p:nvPr/>
        </p:nvSpPr>
        <p:spPr>
          <a:xfrm>
            <a:off x="991310" y="98015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饱和度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89B22-1247-B24F-BE05-7FDEECBF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19" y="1719314"/>
            <a:ext cx="7979362" cy="44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83A4E5C-9097-D247-8C1A-80F052BEE308}"/>
              </a:ext>
            </a:extLst>
          </p:cNvPr>
          <p:cNvSpPr/>
          <p:nvPr/>
        </p:nvSpPr>
        <p:spPr>
          <a:xfrm>
            <a:off x="1045738" y="92572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亮度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181DC1-6969-E646-A22E-300ACF1CA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18" y="1370970"/>
            <a:ext cx="6288363" cy="45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8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9AFE41B-6CB3-644E-9CC4-ED8D75DFEBEF}"/>
              </a:ext>
            </a:extLst>
          </p:cNvPr>
          <p:cNvSpPr/>
          <p:nvPr/>
        </p:nvSpPr>
        <p:spPr>
          <a:xfrm>
            <a:off x="1534886" y="2659559"/>
            <a:ext cx="97938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HSL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</a:t>
            </a:r>
            <a:r>
              <a:rPr lang="zh-CN" altLang="en-US" sz="4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十六进制</a:t>
            </a:r>
            <a:r>
              <a:rPr lang="zh-CN" alt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表示的优势？</a:t>
            </a:r>
            <a:endParaRPr lang="en-US" altLang="zh-CN" sz="4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38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617B596-59D1-A54C-B6F0-2BC01C9DAD99}"/>
              </a:ext>
            </a:extLst>
          </p:cNvPr>
          <p:cNvSpPr/>
          <p:nvPr/>
        </p:nvSpPr>
        <p:spPr>
          <a:xfrm>
            <a:off x="751824" y="1371645"/>
            <a:ext cx="11137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alpha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通道：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RGB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HSL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后面可加上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不透明度值，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具有一定的透明效果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751CCB-2F08-F849-AA36-BB54C6E93EAE}"/>
              </a:ext>
            </a:extLst>
          </p:cNvPr>
          <p:cNvSpPr/>
          <p:nvPr/>
        </p:nvSpPr>
        <p:spPr>
          <a:xfrm>
            <a:off x="751824" y="2041058"/>
            <a:ext cx="2194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HSLA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C06AC-9DA2-8348-91BA-E24BD052DD32}"/>
              </a:ext>
            </a:extLst>
          </p:cNvPr>
          <p:cNvSpPr/>
          <p:nvPr/>
        </p:nvSpPr>
        <p:spPr>
          <a:xfrm>
            <a:off x="3020182" y="3105875"/>
            <a:ext cx="453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color: hsla(359, 99%, 50%, </a:t>
            </a:r>
            <a:r>
              <a:rPr lang="es-ES" altLang="zh-CN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.5</a:t>
            </a:r>
            <a:r>
              <a:rPr lang="es-E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对话气泡: 圆角矩形 6">
            <a:extLst>
              <a:ext uri="{FF2B5EF4-FFF2-40B4-BE49-F238E27FC236}">
                <a16:creationId xmlns:a16="http://schemas.microsoft.com/office/drawing/2014/main" id="{FA734A6E-0764-914A-9755-6403BE0722D7}"/>
              </a:ext>
            </a:extLst>
          </p:cNvPr>
          <p:cNvSpPr/>
          <p:nvPr/>
        </p:nvSpPr>
        <p:spPr>
          <a:xfrm>
            <a:off x="5948807" y="4587064"/>
            <a:ext cx="2425148" cy="1019079"/>
          </a:xfrm>
          <a:prstGeom prst="wedgeRoundRectCallout">
            <a:avLst>
              <a:gd name="adj1" fmla="val -28417"/>
              <a:gd name="adj2" fmla="val -835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0: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完全透明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：完全不透明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7BB86A-AA7B-504D-99C8-73F943B6CDAD}"/>
              </a:ext>
            </a:extLst>
          </p:cNvPr>
          <p:cNvSpPr/>
          <p:nvPr/>
        </p:nvSpPr>
        <p:spPr>
          <a:xfrm>
            <a:off x="3020182" y="3795417"/>
            <a:ext cx="4620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color: rgba(255, 255, 255, </a:t>
            </a:r>
            <a:r>
              <a:rPr lang="zh-CN" altLang="en-US" sz="2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9792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C206387-877E-594D-AB3F-796694523101}"/>
              </a:ext>
            </a:extLst>
          </p:cNvPr>
          <p:cNvSpPr/>
          <p:nvPr/>
        </p:nvSpPr>
        <p:spPr>
          <a:xfrm>
            <a:off x="904223" y="947102"/>
            <a:ext cx="7545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这种调节透明度的方法与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opacity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属性的区别？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3C9E92-73F4-214A-AF6E-E975885F63FD}"/>
              </a:ext>
            </a:extLst>
          </p:cNvPr>
          <p:cNvSpPr/>
          <p:nvPr/>
        </p:nvSpPr>
        <p:spPr>
          <a:xfrm>
            <a:off x="904223" y="1772960"/>
            <a:ext cx="10484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对元素设置opacity影响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整个元素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，而RGBA和HSLA则只影响元素</a:t>
            </a:r>
            <a:r>
              <a:rPr lang="zh-CN" altLang="en-US" sz="2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特定的方面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，比如背景。这样就可以实现元素中不透明的文字和透明的背景。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4776D7-3E0B-4344-BFA4-C6DE0D44072D}"/>
              </a:ext>
            </a:extLst>
          </p:cNvPr>
          <p:cNvSpPr/>
          <p:nvPr/>
        </p:nvSpPr>
        <p:spPr>
          <a:xfrm>
            <a:off x="2754091" y="3252400"/>
            <a:ext cx="3439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div{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background-color:red;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opacity:0.2;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E76F5F-C1C5-1F42-B48C-3E638407D214}"/>
              </a:ext>
            </a:extLst>
          </p:cNvPr>
          <p:cNvSpPr/>
          <p:nvPr/>
        </p:nvSpPr>
        <p:spPr>
          <a:xfrm>
            <a:off x="877719" y="33627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F11ED8-7FD2-CE41-9BD9-6B3943670DE8}"/>
              </a:ext>
            </a:extLst>
          </p:cNvPr>
          <p:cNvSpPr/>
          <p:nvPr/>
        </p:nvSpPr>
        <p:spPr>
          <a:xfrm>
            <a:off x="6504458" y="3362752"/>
            <a:ext cx="5175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div{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background-color:rgb(255,0,0,0.5);</a:t>
            </a: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389531-DD8A-B744-BD0A-9E5F963BA89A}"/>
              </a:ext>
            </a:extLst>
          </p:cNvPr>
          <p:cNvSpPr/>
          <p:nvPr/>
        </p:nvSpPr>
        <p:spPr>
          <a:xfrm>
            <a:off x="2754091" y="5471389"/>
            <a:ext cx="545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&lt;div&gt;This element's opacity &lt;/div&gt;</a:t>
            </a:r>
          </a:p>
        </p:txBody>
      </p:sp>
    </p:spTree>
    <p:extLst>
      <p:ext uri="{BB962C8B-B14F-4D97-AF65-F5344CB8AC3E}">
        <p14:creationId xmlns:p14="http://schemas.microsoft.com/office/powerpoint/2010/main" val="167476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703EF39-6914-48E2-859E-A2A39C7B8DB8}"/>
              </a:ext>
            </a:extLst>
          </p:cNvPr>
          <p:cNvSpPr/>
          <p:nvPr/>
        </p:nvSpPr>
        <p:spPr>
          <a:xfrm>
            <a:off x="2505558" y="2025619"/>
            <a:ext cx="792178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开个网页来看看：</a:t>
            </a:r>
            <a:endParaRPr lang="en-US" altLang="zh-CN" sz="3200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b="1" dirty="0">
              <a:solidFill>
                <a:srgbClr val="1F75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1F75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映纷创意：http://www.infinistudio.cn/</a:t>
            </a:r>
          </a:p>
        </p:txBody>
      </p:sp>
    </p:spTree>
    <p:extLst>
      <p:ext uri="{BB962C8B-B14F-4D97-AF65-F5344CB8AC3E}">
        <p14:creationId xmlns:p14="http://schemas.microsoft.com/office/powerpoint/2010/main" val="26333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73B596-6D65-2A41-BC28-7942F455C22C}"/>
              </a:ext>
            </a:extLst>
          </p:cNvPr>
          <p:cNvSpPr/>
          <p:nvPr/>
        </p:nvSpPr>
        <p:spPr>
          <a:xfrm>
            <a:off x="718458" y="851434"/>
            <a:ext cx="10787742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我们打开的任何一个网页，所有页面中的元素都可以看成是一个盒子，占据着一定的页面空间。一个页面由很多这样的盒子组成，这些盒子之间会互相影响。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盒子模型的种类可以分为两大类：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标准盒子：一个盒子块的总宽度= width + margin(左右) + padding(左右) + border(左右)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怪异盒子：一个盒子块的总宽度=width + margin(左右)（即width已经包含了padding和border值）</a:t>
            </a:r>
          </a:p>
        </p:txBody>
      </p:sp>
    </p:spTree>
    <p:extLst>
      <p:ext uri="{BB962C8B-B14F-4D97-AF65-F5344CB8AC3E}">
        <p14:creationId xmlns:p14="http://schemas.microsoft.com/office/powerpoint/2010/main" val="7704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4763</TotalTime>
  <Words>3281</Words>
  <Application>Microsoft Macintosh PowerPoint</Application>
  <PresentationFormat>宽屏</PresentationFormat>
  <Paragraphs>382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78</vt:i4>
      </vt:variant>
    </vt:vector>
  </HeadingPairs>
  <TitlesOfParts>
    <vt:vector size="89" baseType="lpstr">
      <vt:lpstr>等线</vt:lpstr>
      <vt:lpstr>等线 Light</vt:lpstr>
      <vt:lpstr>黑体</vt:lpstr>
      <vt:lpstr>楷体</vt:lpstr>
      <vt:lpstr>Microsoft YaHei</vt:lpstr>
      <vt:lpstr>Arial</vt:lpstr>
      <vt:lpstr>Calibri</vt:lpstr>
      <vt:lpstr>Wingdings</vt:lpstr>
      <vt:lpstr>Office 主题​​</vt:lpstr>
      <vt:lpstr>自定义设计方案</vt:lpstr>
      <vt:lpstr>1_Office 主题​​</vt:lpstr>
      <vt:lpstr>CSS新特性</vt:lpstr>
      <vt:lpstr>回顾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1034096556@qq.com</dc:creator>
  <cp:lastModifiedBy>H112</cp:lastModifiedBy>
  <cp:revision>174</cp:revision>
  <dcterms:created xsi:type="dcterms:W3CDTF">2019-02-12T08:53:18Z</dcterms:created>
  <dcterms:modified xsi:type="dcterms:W3CDTF">2019-09-26T10:24:05Z</dcterms:modified>
</cp:coreProperties>
</file>